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 bookmarkIdSeed="14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8" r:id="rId5"/>
    <p:sldId id="313" r:id="rId6"/>
    <p:sldId id="312" r:id="rId7"/>
    <p:sldId id="291" r:id="rId8"/>
    <p:sldId id="304" r:id="rId9"/>
    <p:sldId id="306" r:id="rId10"/>
    <p:sldId id="307" r:id="rId11"/>
    <p:sldId id="308" r:id="rId12"/>
    <p:sldId id="311" r:id="rId13"/>
    <p:sldId id="310" r:id="rId14"/>
    <p:sldId id="296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7AB0"/>
    <a:srgbClr val="25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36" autoAdjust="0"/>
    <p:restoredTop sz="91389" autoAdjust="0"/>
  </p:normalViewPr>
  <p:slideViewPr>
    <p:cSldViewPr snapToGrid="0">
      <p:cViewPr varScale="1">
        <p:scale>
          <a:sx n="67" d="100"/>
          <a:sy n="67" d="100"/>
        </p:scale>
        <p:origin x="82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F1077DB-935E-4A0A-947A-D283B9F9F452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D9EC30E-1A71-4188-9BE7-E2A64929A436}" type="datetimeFigureOut">
              <a:rPr lang="en-US" noProof="0" smtClean="0"/>
              <a:t>10/7/2020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 noProof="0"/>
              <a:t>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530193B-564F-4854-8A52-728F3FB19C85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71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DC03169-F232-4270-94CE-17A6CD82A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/>
            </a:lvl1pPr>
            <a:lvl2pPr marL="542925" indent="-276225">
              <a:buFont typeface="Courier New" panose="02070309020205020404" pitchFamily="49" charset="0"/>
              <a:buChar char="o"/>
              <a:defRPr/>
            </a:lvl2pPr>
            <a:lvl3pPr marL="809625" indent="-266700">
              <a:buFont typeface="Courier New" panose="02070309020205020404" pitchFamily="49" charset="0"/>
              <a:buChar char="o"/>
              <a:defRPr/>
            </a:lvl3pPr>
            <a:lvl4pPr marL="1076325" indent="-266700">
              <a:buFont typeface="Courier New" panose="02070309020205020404" pitchFamily="49" charset="0"/>
              <a:buChar char="o"/>
              <a:defRPr/>
            </a:lvl4pPr>
            <a:lvl5pPr marL="1343025" indent="-266700">
              <a:buFont typeface="Courier New" panose="02070309020205020404" pitchFamily="49" charset="0"/>
              <a:buChar char="o"/>
              <a:defRPr/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E9AE8C-7574-4D45-B521-6B18054DA7C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EF240172-5930-4717-A0CD-A151075277D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0A765A5-BBCE-405E-A4B3-80A660118E8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9503" y="324586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972" y="5250494"/>
            <a:ext cx="4142828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" noProof="0"/>
              <a:t>Click to edit 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5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8A058973-2DC9-4087-9D57-F1D779F56CC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641062D-3CD4-49D1-A621-331E29333406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8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CA52278A-6924-4F97-A196-AE30D3DACB7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312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1328000" cy="504561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CD5709C-84DE-45F3-AE9B-8B6FD713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886" y="1511252"/>
            <a:ext cx="5460114" cy="4665712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6BB18B1-3B7F-4B18-A1C5-BB7DA443C6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816" y="1511251"/>
            <a:ext cx="5460114" cy="4665712"/>
          </a:xfrm>
        </p:spPr>
        <p:txBody>
          <a:bodyPr rtlCol="0"/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134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2">
                <a:lumMod val="9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0C5B8B-2AF3-42F3-B4F8-A806BB98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251871" cy="432000"/>
          </a:xfrm>
        </p:spPr>
        <p:txBody>
          <a:bodyPr rtlCol="0"/>
          <a:lstStyle/>
          <a:p>
            <a:pPr rtl="0"/>
            <a:r>
              <a:rPr lang="e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B3B1662-8902-44D0-A545-5008B483D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1527873"/>
            <a:ext cx="9035966" cy="5002135"/>
          </a:xfrm>
        </p:spPr>
        <p:txBody>
          <a:bodyPr rtlCol="0"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e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75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0FE1C0F-474B-4310-A4A5-1EB4321DE50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73FA99E-5E31-474E-8818-615B453CD89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A0EE7FC-884E-43B5-B6D6-9156FBE9AB5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accent2">
                <a:lumMod val="7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58C6DC6-901F-4F3E-97A4-1B55324C068B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1041B359-9F78-4782-9C50-0B1DED37AD2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" noProof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75F015-F0D9-43BA-B18E-088CA6E93DA3}"/>
              </a:ext>
            </a:extLst>
          </p:cNvPr>
          <p:cNvSpPr/>
          <p:nvPr userDrawn="1"/>
        </p:nvSpPr>
        <p:spPr>
          <a:xfrm>
            <a:off x="11270974" y="6248399"/>
            <a:ext cx="745435" cy="50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 rtlCol="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0670008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511566"/>
            <a:ext cx="10670009" cy="468043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" noProof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7582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e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/>
            </a:lvl1pPr>
            <a:lvl2pPr marL="542925" indent="-276225">
              <a:buFont typeface="Courier New" panose="02070309020205020404" pitchFamily="49" charset="0"/>
              <a:buChar char="o"/>
              <a:defRPr/>
            </a:lvl2pPr>
            <a:lvl3pPr marL="809625" indent="-266700">
              <a:buFont typeface="Courier New" panose="02070309020205020404" pitchFamily="49" charset="0"/>
              <a:buChar char="o"/>
              <a:defRPr/>
            </a:lvl3pPr>
            <a:lvl4pPr marL="1076325" indent="-266700">
              <a:buFont typeface="Courier New" panose="02070309020205020404" pitchFamily="49" charset="0"/>
              <a:buChar char="o"/>
              <a:defRPr/>
            </a:lvl4pPr>
            <a:lvl5pPr marL="1343025" indent="-266700">
              <a:buFont typeface="Courier New" panose="02070309020205020404" pitchFamily="49" charset="0"/>
              <a:buChar char="o"/>
              <a:defRPr/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" noProof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rtlCol="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rtl="0"/>
            <a:r>
              <a:rPr lang="es" noProof="0"/>
              <a:t>Thank You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" noProof="0"/>
              <a:t>Full Name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" noProof="0"/>
              <a:t>Phone Number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" noProof="0"/>
              <a:t>Email or Social Media Handle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s" noProof="0"/>
              <a:t>Company Website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A90A43-BEC4-4B20-96E2-797B03FB82F2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C2023-6C37-4611-ACAF-5F206020283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 marL="266700" indent="-266700">
              <a:buClr>
                <a:srgbClr val="25C6E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2925" indent="-276225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8096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63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343025" indent="-266700"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e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" noProof="0"/>
              <a:t>Click to edit Master text styles</a:t>
            </a:r>
          </a:p>
          <a:p>
            <a:pPr lvl="1" rtl="0"/>
            <a:r>
              <a:rPr lang="es" noProof="0"/>
              <a:t>Second level</a:t>
            </a:r>
          </a:p>
          <a:p>
            <a:pPr lvl="2" rtl="0"/>
            <a:r>
              <a:rPr lang="es" noProof="0"/>
              <a:t>Third level</a:t>
            </a:r>
          </a:p>
          <a:p>
            <a:pPr lvl="3" rtl="0"/>
            <a:r>
              <a:rPr lang="es" noProof="0"/>
              <a:t>Fourth level</a:t>
            </a:r>
          </a:p>
          <a:p>
            <a:pPr lvl="4" rtl="0"/>
            <a:r>
              <a:rPr lang="es" noProof="0"/>
              <a:t>Fifth level</a:t>
            </a:r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A6A16D06-4C74-4FB1-BB34-5DD7B5A40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75249" r="88099" b="23856"/>
          <a:stretch/>
        </p:blipFill>
        <p:spPr>
          <a:xfrm>
            <a:off x="432000" y="975286"/>
            <a:ext cx="1180161" cy="117895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5A759588-14EA-4F12-95C3-12C5FDA0A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1" t="79849" r="56511" b="18054"/>
          <a:stretch/>
        </p:blipFill>
        <p:spPr>
          <a:xfrm>
            <a:off x="2935573" y="977906"/>
            <a:ext cx="1179576" cy="115274"/>
          </a:xfrm>
          <a:prstGeom prst="rect">
            <a:avLst/>
          </a:prstGeom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F4DFCAF2-6C27-43E0-B7DB-3D1A6C2A2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80157" r="66474" b="17805"/>
          <a:stretch/>
        </p:blipFill>
        <p:spPr>
          <a:xfrm>
            <a:off x="1684079" y="975285"/>
            <a:ext cx="1179576" cy="117895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538B0A2-5697-400E-963E-8A280463135B}"/>
              </a:ext>
            </a:extLst>
          </p:cNvPr>
          <p:cNvSpPr txBox="1">
            <a:spLocks/>
          </p:cNvSpPr>
          <p:nvPr userDrawn="1"/>
        </p:nvSpPr>
        <p:spPr>
          <a:xfrm>
            <a:off x="11527828" y="6225906"/>
            <a:ext cx="464344" cy="400188"/>
          </a:xfrm>
          <a:prstGeom prst="roundRect">
            <a:avLst>
              <a:gd name="adj" fmla="val 9526"/>
            </a:avLst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19B51A1E-902D-48AF-9020-955120F399B6}" type="slidenum">
              <a:rPr lang="en-US" i="0" smtClean="0">
                <a:solidFill>
                  <a:schemeClr val="tx1"/>
                </a:solidFill>
                <a:latin typeface="+mn-lt"/>
              </a:rPr>
              <a:pPr/>
              <a:t>‹#›</a:t>
            </a:fld>
            <a:endParaRPr lang="en-US" i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3" r:id="rId3"/>
    <p:sldLayoutId id="2147483658" r:id="rId4"/>
    <p:sldLayoutId id="2147483665" r:id="rId5"/>
    <p:sldLayoutId id="2147483666" r:id="rId6"/>
    <p:sldLayoutId id="2147483659" r:id="rId7"/>
    <p:sldLayoutId id="2147483664" r:id="rId8"/>
    <p:sldLayoutId id="2147483656" r:id="rId9"/>
    <p:sldLayoutId id="2147483657" r:id="rId10"/>
    <p:sldLayoutId id="2147483667" r:id="rId11"/>
    <p:sldLayoutId id="2147483668" r:id="rId12"/>
    <p:sldLayoutId id="2147483650" r:id="rId13"/>
    <p:sldLayoutId id="2147483652" r:id="rId14"/>
    <p:sldLayoutId id="2147483670" r:id="rId15"/>
    <p:sldLayoutId id="2147483673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rgbClr val="25C6E3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web.undp.org/evaluation/reflection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laser, scene&#10;&#10;Description automatically generated">
            <a:extLst>
              <a:ext uri="{FF2B5EF4-FFF2-40B4-BE49-F238E27FC236}">
                <a16:creationId xmlns:a16="http://schemas.microsoft.com/office/drawing/2014/main" id="{BDDEB021-C098-4A0C-BCA7-7200A19500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544" r="21544"/>
          <a:stretch>
            <a:fillRect/>
          </a:stretch>
        </p:blipFill>
        <p:spPr/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0179E5C2-4794-4406-ADAB-44B73EDE4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1310" y="2732230"/>
            <a:ext cx="4705225" cy="3991763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03EF07-8A1D-43B2-88BD-DC5B08BAF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4245" y="3552545"/>
            <a:ext cx="3979353" cy="1656393"/>
          </a:xfrm>
          <a:noFill/>
          <a:ln>
            <a:noFill/>
          </a:ln>
        </p:spPr>
        <p:txBody>
          <a:bodyPr rtlCol="0"/>
          <a:lstStyle/>
          <a:p>
            <a:pPr lvl="0" algn="ctr">
              <a:lnSpc>
                <a:spcPct val="120000"/>
              </a:lnSpc>
              <a:spcBef>
                <a:spcPts val="0"/>
              </a:spcBef>
            </a:pPr>
            <a:r>
              <a:rPr lang="es" sz="2400" spc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LECCIONES EXTRAÍDAS DE EVALUACIONES:</a:t>
            </a:r>
            <a:br>
              <a:rPr lang="en-GB" sz="2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</a:rPr>
            </a:br>
            <a:b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</a:rPr>
            </a:br>
            <a:br>
              <a:rPr lang="en-US" sz="2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</a:br>
            <a:br>
              <a:rPr lang="en-GB" sz="24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+mn-ea"/>
                <a:cs typeface="+mn-cs"/>
              </a:rPr>
            </a:br>
            <a:br>
              <a:rPr lang="en-US" sz="16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+mn-ea"/>
                <a:cs typeface="+mn-cs"/>
              </a:rPr>
            </a:br>
            <a:br>
              <a:rPr lang="en-US" sz="2000" spc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  <a:ea typeface="+mn-ea"/>
                <a:cs typeface="+mn-cs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40D55DA-6079-4777-A1DB-30938361C1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361" y="4933053"/>
            <a:ext cx="3979354" cy="1238629"/>
          </a:xfrm>
        </p:spPr>
        <p:txBody>
          <a:bodyPr rtlCol="0"/>
          <a:lstStyle/>
          <a:p>
            <a:pPr algn="ctr" rtl="0">
              <a:lnSpc>
                <a:spcPct val="100000"/>
              </a:lnSpc>
              <a:spcAft>
                <a:spcPts val="600"/>
              </a:spcAft>
            </a:pPr>
            <a:r>
              <a:rPr lang="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APOYO DEL PNUD A LOS</a:t>
            </a:r>
            <a:br>
              <a:rPr lang="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PROCESOS ELECTORALES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960AF56-A38D-4CFC-B645-A574F88F1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971" y="185058"/>
            <a:ext cx="3124200" cy="13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8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6.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313195"/>
            <a:ext cx="6262998" cy="905219"/>
          </a:xfrm>
        </p:spPr>
        <p:txBody>
          <a:bodyPr rtlCol="0"/>
          <a:lstStyle/>
          <a:p>
            <a:pPr rtl="0"/>
            <a:r>
              <a:rPr lang="es" dirty="0"/>
              <a:t>Con los análisis de riesgos y los sistemas de alerta temprana se pueden anticipar y reducir los actos violentos que surgen en torno a las elecciones.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690" y="2636381"/>
            <a:ext cx="6834064" cy="3378525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s" dirty="0"/>
              <a:t>Los sistema de alerta temprana y los centros de operaciones conjuntos propician relaciones de trabajo estrechas entre el órgano de gestión electoral y otros organismos gubernamentales, lo cual refuerza la seguridad electoral y se consolida la confianza de las partes interesadas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 dirty="0"/>
              <a:t>La cooperación con otros proyectos del PNUD centrados en la cohesión social y en la consolidación de la paz sirve para rebatir la desinformación y fortalece las actividades encaminadas a celebrar elecciones pacíficas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s" dirty="0"/>
              <a:t>La movilización de Asesores sobre Paz y Desarrollo </a:t>
            </a:r>
            <a:r>
              <a:rPr lang="en-US" dirty="0"/>
              <a:t>fortalece</a:t>
            </a:r>
            <a:r>
              <a:rPr lang="es" dirty="0"/>
              <a:t> </a:t>
            </a:r>
            <a:r>
              <a:rPr lang="en-US" dirty="0"/>
              <a:t>el an</a:t>
            </a:r>
            <a:r>
              <a:rPr lang="es" dirty="0"/>
              <a:t>á</a:t>
            </a:r>
            <a:r>
              <a:rPr lang="en-US" dirty="0"/>
              <a:t>lisis de riesgo </a:t>
            </a:r>
            <a:r>
              <a:rPr lang="es" dirty="0"/>
              <a:t>y </a:t>
            </a:r>
            <a:r>
              <a:rPr lang="en-US" dirty="0"/>
              <a:t>los esfuerzos de mitigaci</a:t>
            </a:r>
            <a:r>
              <a:rPr lang="es" dirty="0"/>
              <a:t>ó</a:t>
            </a:r>
            <a:r>
              <a:rPr lang="en-US" dirty="0"/>
              <a:t>n a nivel de país </a:t>
            </a:r>
            <a:endParaRPr lang="e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651422" y="2425294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8109975" y="1712301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r>
              <a:rPr lang="es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454173" y="2034428"/>
            <a:ext cx="25077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>
                <a:solidFill>
                  <a:srgbClr val="25C6E3"/>
                </a:solidFill>
              </a:rPr>
              <a:t>Ejemplos:</a:t>
            </a:r>
          </a:p>
          <a:p>
            <a:pPr algn="ctr" rtl="0"/>
            <a:r>
              <a:rPr lang="es">
                <a:solidFill>
                  <a:schemeClr val="tx1">
                    <a:lumMod val="75000"/>
                    <a:lumOff val="25000"/>
                  </a:schemeClr>
                </a:solidFill>
              </a:rPr>
              <a:t>Afganistán, El Salvador, Gambia, Côte d’Ivoire, Kenya, Kirguistán, Liberia, Mozambique, Nepal, Sierra Leona, </a:t>
            </a:r>
          </a:p>
          <a:p>
            <a:pPr algn="ctr" rtl="0"/>
            <a:r>
              <a:rPr lang="es">
                <a:solidFill>
                  <a:schemeClr val="tx1">
                    <a:lumMod val="75000"/>
                    <a:lumOff val="25000"/>
                  </a:schemeClr>
                </a:solidFill>
              </a:rPr>
              <a:t>Islas Salomón, Tanzanía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9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4330FBA-FEA8-B941-8864-B3DEDDE804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85000"/>
          </a:blip>
          <a:srcRect/>
          <a:stretch/>
        </p:blipFill>
        <p:spPr>
          <a:xfrm>
            <a:off x="1" y="0"/>
            <a:ext cx="10655455" cy="6857999"/>
          </a:xfrm>
        </p:spPr>
      </p:pic>
      <p:sp>
        <p:nvSpPr>
          <p:cNvPr id="32" name="Freeform 5">
            <a:extLst>
              <a:ext uri="{FF2B5EF4-FFF2-40B4-BE49-F238E27FC236}">
                <a16:creationId xmlns:a16="http://schemas.microsoft.com/office/drawing/2014/main" id="{85E0D4E1-E389-4671-B0E7-165A10A05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57730" y="2373397"/>
            <a:ext cx="5645099" cy="4500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8186FEAF-6E1E-4258-94C3-5C589D4B5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>
                <a:lumMod val="9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C11A64B-7EA5-442C-8405-73273A533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174" y="3090229"/>
            <a:ext cx="3309258" cy="914401"/>
          </a:xfrm>
          <a:noFill/>
          <a:ln>
            <a:noFill/>
          </a:ln>
        </p:spPr>
        <p:txBody>
          <a:bodyPr rtlCol="0"/>
          <a:lstStyle/>
          <a:p>
            <a:pPr rtl="0"/>
            <a:r>
              <a:rPr lang="es">
                <a:solidFill>
                  <a:srgbClr val="25C6E3"/>
                </a:solidFill>
              </a:rPr>
              <a:t>Gracias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15240" y="4335850"/>
            <a:ext cx="3521514" cy="288000"/>
          </a:xfrm>
        </p:spPr>
        <p:txBody>
          <a:bodyPr rtlCol="0"/>
          <a:lstStyle/>
          <a:p>
            <a:pPr rtl="0"/>
            <a:r>
              <a:rPr lang="es" b="1">
                <a:solidFill>
                  <a:schemeClr val="tx1"/>
                </a:solidFill>
              </a:rPr>
              <a:t>@undp_evaluation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15240" y="4861658"/>
            <a:ext cx="3521514" cy="288000"/>
          </a:xfrm>
        </p:spPr>
        <p:txBody>
          <a:bodyPr rtlCol="0"/>
          <a:lstStyle/>
          <a:p>
            <a:pPr rtl="0"/>
            <a:r>
              <a:rPr lang="es" b="1">
                <a:solidFill>
                  <a:schemeClr val="tx1"/>
                </a:solidFill>
              </a:rPr>
              <a:t>@ieoundp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DBE4D9-1044-49A3-ABD5-477041FF2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15239" y="5469685"/>
            <a:ext cx="3607643" cy="288000"/>
          </a:xfrm>
        </p:spPr>
        <p:txBody>
          <a:bodyPr rtlCol="0"/>
          <a:lstStyle/>
          <a:p>
            <a:pPr rtl="0"/>
            <a:r>
              <a:rPr lang="es" sz="1600" b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http://web.undp.org/evaluation/reflections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00C8188-E1A5-48A1-9180-AC29F278A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0201" y="4784743"/>
            <a:ext cx="382632" cy="382632"/>
          </a:xfrm>
          <a:prstGeom prst="rect">
            <a:avLst/>
          </a:prstGeom>
        </p:spPr>
      </p:pic>
      <p:pic>
        <p:nvPicPr>
          <p:cNvPr id="21" name="Picture 20" descr="A close up of a screen&#10;&#10;Description automatically generated">
            <a:extLst>
              <a:ext uri="{FF2B5EF4-FFF2-40B4-BE49-F238E27FC236}">
                <a16:creationId xmlns:a16="http://schemas.microsoft.com/office/drawing/2014/main" id="{8D4D5F75-148F-45AA-83AF-9736F0D69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317" y="3979102"/>
            <a:ext cx="914400" cy="914400"/>
          </a:xfrm>
          <a:prstGeom prst="rect">
            <a:avLst/>
          </a:prstGeom>
        </p:spPr>
      </p:pic>
      <p:pic>
        <p:nvPicPr>
          <p:cNvPr id="24" name="Picture 23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D025592-FBB9-4416-B197-C65EC6C86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3385" y="5300485"/>
            <a:ext cx="457200" cy="457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C57303-01C7-416D-B3B1-17DF7964DB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47" y="126712"/>
            <a:ext cx="2836928" cy="12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6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94C3C1D-9D52-4B69-BE53-A501B636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pPr rtl="0"/>
            <a:r>
              <a:rPr lang="es-ES"/>
              <a:t>Reflexiones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6DA7A6F-FBC6-43C9-AF12-65313F287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625552"/>
            <a:ext cx="5302050" cy="4665712"/>
          </a:xfrm>
        </p:spPr>
        <p:txBody>
          <a:bodyPr rtlCol="0"/>
          <a:lstStyle/>
          <a:p>
            <a:pPr marL="0" indent="0" rtl="0">
              <a:buNone/>
            </a:pPr>
            <a:r>
              <a:rPr lang="e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Reflexiones: la serie de productos del conocimiento de la Oficina de Evaluación Independiente</a:t>
            </a:r>
          </a:p>
          <a:p>
            <a:pPr rtl="0"/>
            <a:endParaRPr lang="en-US" dirty="0"/>
          </a:p>
          <a:p>
            <a:pPr marL="171450" indent="-171450" rtl="0">
              <a:lnSpc>
                <a:spcPct val="100000"/>
              </a:lnSpc>
              <a:spcBef>
                <a:spcPts val="600"/>
              </a:spcBef>
            </a:pPr>
            <a:r>
              <a:rPr lang="es" dirty="0"/>
              <a:t>Examina las evaluaciones anteriores y recopila las lecciones de la labor del PNUD en sus programas. </a:t>
            </a:r>
          </a:p>
          <a:p>
            <a:pPr marL="171450" indent="-171450" rtl="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171450" indent="-171450" rtl="0">
              <a:lnSpc>
                <a:spcPct val="100000"/>
              </a:lnSpc>
              <a:spcBef>
                <a:spcPts val="600"/>
              </a:spcBef>
            </a:pPr>
            <a:r>
              <a:rPr lang="es" dirty="0"/>
              <a:t>Ofrece evidencia evaluativa para mejorar la toma de decisiones y los resultados de las actividades de desarrollo. </a:t>
            </a:r>
          </a:p>
          <a:p>
            <a:pPr marL="171450" indent="-171450" rtl="0"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 marL="171450" indent="-171450" rtl="0">
              <a:lnSpc>
                <a:spcPct val="100000"/>
              </a:lnSpc>
              <a:spcBef>
                <a:spcPts val="600"/>
              </a:spcBef>
            </a:pPr>
            <a:r>
              <a:rPr lang="es" dirty="0"/>
              <a:t>La segunda edición de la serie destaca las lecciones de las evaluaciones del trabajo del PNUD en situaciones de crisis.</a:t>
            </a:r>
          </a:p>
          <a:p>
            <a:pPr rtl="0"/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FC49D06-F61C-2749-99AE-3D814752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750" y="1625552"/>
            <a:ext cx="59376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575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Metodología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02979"/>
            <a:ext cx="6197400" cy="3217877"/>
          </a:xfrm>
        </p:spPr>
        <p:txBody>
          <a:bodyPr rtlCol="0"/>
          <a:lstStyle/>
          <a:p>
            <a:pPr>
              <a:spcAft>
                <a:spcPts val="600"/>
              </a:spcAft>
            </a:pPr>
            <a:r>
              <a:rPr lang="es" dirty="0"/>
              <a:t>Evaluación rápida de evidencias.</a:t>
            </a:r>
          </a:p>
          <a:p>
            <a:pPr>
              <a:spcAft>
                <a:spcPts val="600"/>
              </a:spcAft>
            </a:pPr>
            <a:r>
              <a:rPr lang="es" dirty="0"/>
              <a:t>Evaluaciones independientes a nivel de país, evaluaciones temáticas, y evaluaciones descentralizadas de alta calidad encargadas por las oficinas en los países.</a:t>
            </a:r>
          </a:p>
          <a:p>
            <a:pPr>
              <a:spcAft>
                <a:spcPts val="600"/>
              </a:spcAft>
            </a:pPr>
            <a:r>
              <a:rPr lang="es" dirty="0"/>
              <a:t>Énfasis en la identificación de las lecciones pertinentes para el PNUD. </a:t>
            </a:r>
          </a:p>
          <a:p>
            <a:pPr>
              <a:spcAft>
                <a:spcPts val="600"/>
              </a:spcAft>
            </a:pPr>
            <a:r>
              <a:rPr lang="es" dirty="0"/>
              <a:t>El análisis tiene por objeto ofrecer ideas prácticas y oportunas para apoyar a los responsables de la toma de decisiones del PNUD a la hora de dar una respuesta eficaz ante situaciones de crisis.</a:t>
            </a:r>
            <a:endParaRPr lang="en-US" dirty="0"/>
          </a:p>
          <a:p>
            <a:pPr rtl="0"/>
            <a:endParaRPr lang="en-US" dirty="0"/>
          </a:p>
        </p:txBody>
      </p:sp>
      <p:pic>
        <p:nvPicPr>
          <p:cNvPr id="8" name="Picture Placeholder 7" descr="A picture containing laser, scene&#10;&#10;Description automatically generated">
            <a:extLst>
              <a:ext uri="{FF2B5EF4-FFF2-40B4-BE49-F238E27FC236}">
                <a16:creationId xmlns:a16="http://schemas.microsoft.com/office/drawing/2014/main" id="{1DBBE135-4279-4D07-9632-F5F2300B56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9277" r="29277"/>
          <a:stretch>
            <a:fillRect/>
          </a:stretch>
        </p:blipFill>
        <p:spPr>
          <a:xfrm>
            <a:off x="8386551" y="1662972"/>
            <a:ext cx="3008965" cy="2658658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1A55A064-E3BC-48B2-AB63-4985AA833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67225" y="734280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6D7DF31-8646-42CE-8722-38EDCF3A0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9064321" y="1971500"/>
            <a:ext cx="857583" cy="752571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3BE834EA-3E48-364F-B326-13AAB0F01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32000" y="5118443"/>
            <a:ext cx="10150935" cy="1432133"/>
          </a:xfrm>
          <a:prstGeom prst="roundRect">
            <a:avLst/>
          </a:prstGeom>
          <a:ln>
            <a:prstDash val="sysDash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rtl="0"/>
            <a:r>
              <a:rPr lang="es" b="1" dirty="0"/>
              <a:t>Contexto: </a:t>
            </a:r>
            <a:r>
              <a:rPr lang="en-US" b="1" dirty="0"/>
              <a:t>a</a:t>
            </a:r>
            <a:r>
              <a:rPr lang="es" b="1" dirty="0"/>
              <a:t>poyo del PNUD a los procesos electorales</a:t>
            </a:r>
          </a:p>
          <a:p>
            <a:pPr algn="just" rtl="0"/>
            <a:r>
              <a:rPr lang="es" dirty="0"/>
              <a:t>El apoyo del PNUD a los procesos electorales en contextos de crisis incluye asistencia técnica, construcción de capacidades, adquisición de materiales electorales, coordinación de la asistencia y las actividades electorales y gestión de los fondos colectivos electorales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6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De un vistazo: lecciones aprendidas </a:t>
            </a: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E018ACE-331C-4752-9FB5-CDA3382905D6}"/>
              </a:ext>
            </a:extLst>
          </p:cNvPr>
          <p:cNvGrpSpPr/>
          <p:nvPr/>
        </p:nvGrpSpPr>
        <p:grpSpPr>
          <a:xfrm>
            <a:off x="335756" y="2314575"/>
            <a:ext cx="11520488" cy="4184289"/>
            <a:chOff x="2122623" y="2776128"/>
            <a:chExt cx="7536180" cy="22091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4239D43-CA72-4D32-91FB-BB08A084E834}"/>
                </a:ext>
              </a:extLst>
            </p:cNvPr>
            <p:cNvSpPr/>
            <p:nvPr/>
          </p:nvSpPr>
          <p:spPr>
            <a:xfrm>
              <a:off x="2123109" y="2776128"/>
              <a:ext cx="2283460" cy="802005"/>
            </a:xfrm>
            <a:prstGeom prst="rect">
              <a:avLst/>
            </a:prstGeom>
            <a:solidFill>
              <a:srgbClr val="3F7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5A9AC2-03D7-44C5-852B-C580E02D7E78}"/>
                </a:ext>
              </a:extLst>
            </p:cNvPr>
            <p:cNvSpPr/>
            <p:nvPr/>
          </p:nvSpPr>
          <p:spPr>
            <a:xfrm>
              <a:off x="4404178" y="2776765"/>
              <a:ext cx="2767965" cy="802005"/>
            </a:xfrm>
            <a:prstGeom prst="rect">
              <a:avLst/>
            </a:prstGeom>
            <a:gradFill flip="none" rotWithShape="1">
              <a:gsLst>
                <a:gs pos="0">
                  <a:srgbClr val="AA224C">
                    <a:shade val="30000"/>
                    <a:satMod val="115000"/>
                  </a:srgbClr>
                </a:gs>
                <a:gs pos="50000">
                  <a:srgbClr val="AA224C">
                    <a:shade val="67500"/>
                    <a:satMod val="115000"/>
                  </a:srgbClr>
                </a:gs>
                <a:gs pos="100000">
                  <a:srgbClr val="AA224C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2474C4-424B-48A6-B513-45B4662CB944}"/>
                </a:ext>
              </a:extLst>
            </p:cNvPr>
            <p:cNvSpPr/>
            <p:nvPr/>
          </p:nvSpPr>
          <p:spPr>
            <a:xfrm>
              <a:off x="7164523" y="2777399"/>
              <a:ext cx="2494280" cy="802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EE70DF-350E-4185-BB52-E37188A06ABB}"/>
                </a:ext>
              </a:extLst>
            </p:cNvPr>
            <p:cNvGrpSpPr/>
            <p:nvPr/>
          </p:nvGrpSpPr>
          <p:grpSpPr>
            <a:xfrm>
              <a:off x="2246448" y="2876577"/>
              <a:ext cx="1974450" cy="601107"/>
              <a:chOff x="0" y="-88367"/>
              <a:chExt cx="1974450" cy="60169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BB0C92-7930-43CA-A827-5519CF3CA24E}"/>
                  </a:ext>
                </a:extLst>
              </p:cNvPr>
              <p:cNvSpPr/>
              <p:nvPr/>
            </p:nvSpPr>
            <p:spPr>
              <a:xfrm>
                <a:off x="234731" y="-88367"/>
                <a:ext cx="1739719" cy="601696"/>
              </a:xfrm>
              <a:prstGeom prst="rect">
                <a:avLst/>
              </a:prstGeom>
              <a:solidFill>
                <a:srgbClr val="3F7AB0"/>
              </a:solidFill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" sz="14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Las intervenciones más efectivas utilizan mecanismos </a:t>
                </a:r>
                <a:r>
                  <a:rPr lang="en-US" sz="14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rápidos</a:t>
                </a:r>
                <a:r>
                  <a:rPr lang="es" sz="14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y enfoques basados en el ciclo electoral, además de aprovechar las relaciones existentes.</a:t>
                </a:r>
              </a:p>
            </p:txBody>
          </p:sp>
          <p:sp>
            <p:nvSpPr>
              <p:cNvPr id="12" name="TextBox 32">
                <a:extLst>
                  <a:ext uri="{FF2B5EF4-FFF2-40B4-BE49-F238E27FC236}">
                    <a16:creationId xmlns:a16="http://schemas.microsoft.com/office/drawing/2014/main" id="{1AEBC739-4FEA-4E6C-A20C-102C64FBC4AA}"/>
                  </a:ext>
                </a:extLst>
              </p:cNvPr>
              <p:cNvSpPr txBox="1"/>
              <p:nvPr/>
            </p:nvSpPr>
            <p:spPr>
              <a:xfrm>
                <a:off x="0" y="-74147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" sz="2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0582177-2E08-4507-89CE-72C128269736}"/>
                  </a:ext>
                </a:extLst>
              </p:cNvPr>
              <p:cNvCxnSpPr/>
              <p:nvPr/>
            </p:nvCxnSpPr>
            <p:spPr>
              <a:xfrm>
                <a:off x="231713" y="-7267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3BC87232-E84A-486D-BA50-C0EE7DBA0BE3}"/>
                </a:ext>
              </a:extLst>
            </p:cNvPr>
            <p:cNvSpPr txBox="1"/>
            <p:nvPr/>
          </p:nvSpPr>
          <p:spPr>
            <a:xfrm>
              <a:off x="7703003" y="3035209"/>
              <a:ext cx="215265" cy="4152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1ACCC6-1924-4897-98DF-24F0DF5A0417}"/>
                </a:ext>
              </a:extLst>
            </p:cNvPr>
            <p:cNvSpPr/>
            <p:nvPr/>
          </p:nvSpPr>
          <p:spPr>
            <a:xfrm>
              <a:off x="4395923" y="3573054"/>
              <a:ext cx="2767965" cy="8020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497AD62-2C0F-4DFA-BE42-53A8644C08FB}"/>
                </a:ext>
              </a:extLst>
            </p:cNvPr>
            <p:cNvSpPr/>
            <p:nvPr/>
          </p:nvSpPr>
          <p:spPr>
            <a:xfrm>
              <a:off x="7164523" y="3573054"/>
              <a:ext cx="2494280" cy="802005"/>
            </a:xfrm>
            <a:prstGeom prst="rect">
              <a:avLst/>
            </a:prstGeom>
            <a:solidFill>
              <a:srgbClr val="3F7AB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55FA89-1D61-4E67-87E9-B8B01F378DB9}"/>
                </a:ext>
              </a:extLst>
            </p:cNvPr>
            <p:cNvSpPr/>
            <p:nvPr/>
          </p:nvSpPr>
          <p:spPr>
            <a:xfrm>
              <a:off x="2122623" y="3573054"/>
              <a:ext cx="2283460" cy="802005"/>
            </a:xfrm>
            <a:prstGeom prst="rect">
              <a:avLst/>
            </a:prstGeom>
            <a:gradFill flip="none" rotWithShape="1">
              <a:gsLst>
                <a:gs pos="0">
                  <a:srgbClr val="AA224C">
                    <a:shade val="30000"/>
                    <a:satMod val="115000"/>
                  </a:srgbClr>
                </a:gs>
                <a:gs pos="50000">
                  <a:srgbClr val="AA224C">
                    <a:shade val="67500"/>
                    <a:satMod val="115000"/>
                  </a:srgbClr>
                </a:gs>
                <a:gs pos="100000">
                  <a:srgbClr val="AA224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endParaRPr lang="en-US" dirty="0"/>
            </a:p>
          </p:txBody>
        </p:sp>
        <p:sp>
          <p:nvSpPr>
            <p:cNvPr id="19" name="TextBox 36">
              <a:extLst>
                <a:ext uri="{FF2B5EF4-FFF2-40B4-BE49-F238E27FC236}">
                  <a16:creationId xmlns:a16="http://schemas.microsoft.com/office/drawing/2014/main" id="{17D6F5EA-E571-43D7-A637-223CA0159C28}"/>
                </a:ext>
              </a:extLst>
            </p:cNvPr>
            <p:cNvSpPr txBox="1"/>
            <p:nvPr/>
          </p:nvSpPr>
          <p:spPr>
            <a:xfrm>
              <a:off x="4924878" y="3796574"/>
              <a:ext cx="215900" cy="4152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37">
              <a:extLst>
                <a:ext uri="{FF2B5EF4-FFF2-40B4-BE49-F238E27FC236}">
                  <a16:creationId xmlns:a16="http://schemas.microsoft.com/office/drawing/2014/main" id="{D55309AD-5C63-4804-846B-ABDD97310ADA}"/>
                </a:ext>
              </a:extLst>
            </p:cNvPr>
            <p:cNvSpPr txBox="1"/>
            <p:nvPr/>
          </p:nvSpPr>
          <p:spPr>
            <a:xfrm>
              <a:off x="7701098" y="3796574"/>
              <a:ext cx="215900" cy="4152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70">
              <a:extLst>
                <a:ext uri="{FF2B5EF4-FFF2-40B4-BE49-F238E27FC236}">
                  <a16:creationId xmlns:a16="http://schemas.microsoft.com/office/drawing/2014/main" id="{3A9AF4C6-D94E-4CAA-9F0A-6CDACB3035E6}"/>
                </a:ext>
              </a:extLst>
            </p:cNvPr>
            <p:cNvSpPr txBox="1"/>
            <p:nvPr/>
          </p:nvSpPr>
          <p:spPr>
            <a:xfrm>
              <a:off x="2283913" y="4507139"/>
              <a:ext cx="215900" cy="41529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algn="ctr" rtl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0183D05-3A60-40EC-9742-4E67F3216282}"/>
                </a:ext>
              </a:extLst>
            </p:cNvPr>
            <p:cNvGrpSpPr/>
            <p:nvPr/>
          </p:nvGrpSpPr>
          <p:grpSpPr>
            <a:xfrm>
              <a:off x="2250258" y="3647991"/>
              <a:ext cx="2061918" cy="688627"/>
              <a:chOff x="0" y="7"/>
              <a:chExt cx="2061947" cy="68930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BD3617C-BFEE-479B-8654-0F1208056494}"/>
                  </a:ext>
                </a:extLst>
              </p:cNvPr>
              <p:cNvSpPr/>
              <p:nvPr/>
            </p:nvSpPr>
            <p:spPr>
              <a:xfrm>
                <a:off x="252365" y="35575"/>
                <a:ext cx="1809582" cy="653733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rtl="0">
                  <a:lnSpc>
                    <a:spcPct val="107000"/>
                  </a:lnSpc>
                </a:pPr>
                <a:r>
                  <a:rPr lang="es" sz="1400" b="1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 apoyo del PNUD es más efectivo y sostenible cuando es flexible y adopta un enfoque encaminado a la construcción de capacidades.</a:t>
                </a:r>
              </a:p>
            </p:txBody>
          </p:sp>
          <p:sp>
            <p:nvSpPr>
              <p:cNvPr id="27" name="TextBox 32">
                <a:extLst>
                  <a:ext uri="{FF2B5EF4-FFF2-40B4-BE49-F238E27FC236}">
                    <a16:creationId xmlns:a16="http://schemas.microsoft.com/office/drawing/2014/main" id="{7197C16B-AFEC-4E8D-9545-FD0A8BD0A1F9}"/>
                  </a:ext>
                </a:extLst>
              </p:cNvPr>
              <p:cNvSpPr txBox="1"/>
              <p:nvPr/>
            </p:nvSpPr>
            <p:spPr>
              <a:xfrm>
                <a:off x="0" y="7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" sz="2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CD835FD-750D-42E1-9452-E3A67B85E989}"/>
                  </a:ext>
                </a:extLst>
              </p:cNvPr>
              <p:cNvCxnSpPr/>
              <p:nvPr/>
            </p:nvCxnSpPr>
            <p:spPr>
              <a:xfrm>
                <a:off x="249559" y="68483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E8CCE13-8692-4E32-8ACA-A09CAFCB9DBA}"/>
                </a:ext>
              </a:extLst>
            </p:cNvPr>
            <p:cNvCxnSpPr/>
            <p:nvPr/>
          </p:nvCxnSpPr>
          <p:spPr>
            <a:xfrm>
              <a:off x="2512756" y="4539921"/>
              <a:ext cx="0" cy="44538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F4A39B8-C119-4999-888B-53C655A4C86B}"/>
                </a:ext>
              </a:extLst>
            </p:cNvPr>
            <p:cNvGrpSpPr/>
            <p:nvPr/>
          </p:nvGrpSpPr>
          <p:grpSpPr>
            <a:xfrm>
              <a:off x="4576263" y="3642645"/>
              <a:ext cx="4946645" cy="640263"/>
              <a:chOff x="-63892" y="-13235"/>
              <a:chExt cx="4947554" cy="640529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7B53CB-4324-4F39-8046-5D31E2BF0D62}"/>
                  </a:ext>
                </a:extLst>
              </p:cNvPr>
              <p:cNvSpPr/>
              <p:nvPr/>
            </p:nvSpPr>
            <p:spPr>
              <a:xfrm>
                <a:off x="3026679" y="9334"/>
                <a:ext cx="1856983" cy="617960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rt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" sz="1400" b="1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Con los análisis de riesgos y los sistemas de alerta temprana se pueden anticipar y reducir los actos violentos que surgen en torno a las elecciones.</a:t>
                </a:r>
              </a:p>
            </p:txBody>
          </p:sp>
          <p:sp>
            <p:nvSpPr>
              <p:cNvPr id="35" name="TextBox 32">
                <a:extLst>
                  <a:ext uri="{FF2B5EF4-FFF2-40B4-BE49-F238E27FC236}">
                    <a16:creationId xmlns:a16="http://schemas.microsoft.com/office/drawing/2014/main" id="{DA054EFB-6BD6-4743-B66A-C8C3FE074E57}"/>
                  </a:ext>
                </a:extLst>
              </p:cNvPr>
              <p:cNvSpPr txBox="1"/>
              <p:nvPr/>
            </p:nvSpPr>
            <p:spPr>
              <a:xfrm>
                <a:off x="-63892" y="-13235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" sz="2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F2E4506-847C-471C-AEF4-A4D468F39D0A}"/>
                  </a:ext>
                </a:extLst>
              </p:cNvPr>
              <p:cNvCxnSpPr/>
              <p:nvPr/>
            </p:nvCxnSpPr>
            <p:spPr>
              <a:xfrm>
                <a:off x="215319" y="74428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7DD8955-0E5E-4756-8069-D4117079E940}"/>
                </a:ext>
              </a:extLst>
            </p:cNvPr>
            <p:cNvGrpSpPr/>
            <p:nvPr/>
          </p:nvGrpSpPr>
          <p:grpSpPr>
            <a:xfrm>
              <a:off x="4576263" y="2816604"/>
              <a:ext cx="2538025" cy="664825"/>
              <a:chOff x="-63813" y="-67878"/>
              <a:chExt cx="2539221" cy="665476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CAB57D1-B279-440C-9623-0081D60B1C22}"/>
                  </a:ext>
                </a:extLst>
              </p:cNvPr>
              <p:cNvSpPr/>
              <p:nvPr/>
            </p:nvSpPr>
            <p:spPr>
              <a:xfrm>
                <a:off x="214198" y="-67878"/>
                <a:ext cx="2261210" cy="665476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rtl="0">
                  <a:lnSpc>
                    <a:spcPct val="107000"/>
                  </a:lnSpc>
                </a:pPr>
                <a:r>
                  <a:rPr lang="es" sz="14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Por medio de una participación del PNUD más estratégica y de esfuerzos </a:t>
                </a:r>
                <a:r>
                  <a:rPr lang="en-US" sz="14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coordinados </a:t>
                </a:r>
                <a:r>
                  <a:rPr lang="es" sz="14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y estándares se puede mejorar la credibilidad del proceso electoral y reducir la posibilidad de que se produzcan actos violentos.</a:t>
                </a:r>
              </a:p>
            </p:txBody>
          </p:sp>
          <p:sp>
            <p:nvSpPr>
              <p:cNvPr id="39" name="TextBox 32">
                <a:extLst>
                  <a:ext uri="{FF2B5EF4-FFF2-40B4-BE49-F238E27FC236}">
                    <a16:creationId xmlns:a16="http://schemas.microsoft.com/office/drawing/2014/main" id="{A92C7FA7-0EAE-4C2F-A87B-953C18E5C662}"/>
                  </a:ext>
                </a:extLst>
              </p:cNvPr>
              <p:cNvSpPr txBox="1"/>
              <p:nvPr/>
            </p:nvSpPr>
            <p:spPr>
              <a:xfrm>
                <a:off x="-63813" y="7966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" sz="2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244D4FA-A006-48B8-B248-4A880E8A435E}"/>
                  </a:ext>
                </a:extLst>
              </p:cNvPr>
              <p:cNvCxnSpPr/>
              <p:nvPr/>
            </p:nvCxnSpPr>
            <p:spPr>
              <a:xfrm>
                <a:off x="212634" y="63795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21F58E6-EC6C-44BB-B598-2F59085C1139}"/>
                </a:ext>
              </a:extLst>
            </p:cNvPr>
            <p:cNvGrpSpPr/>
            <p:nvPr/>
          </p:nvGrpSpPr>
          <p:grpSpPr>
            <a:xfrm>
              <a:off x="7375342" y="2825319"/>
              <a:ext cx="2190519" cy="724071"/>
              <a:chOff x="-53177" y="7304"/>
              <a:chExt cx="2192185" cy="72512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3AD3B8D-E9C2-4B8E-903D-26E8E7393328}"/>
                  </a:ext>
                </a:extLst>
              </p:cNvPr>
              <p:cNvSpPr/>
              <p:nvPr/>
            </p:nvSpPr>
            <p:spPr>
              <a:xfrm>
                <a:off x="247032" y="7304"/>
                <a:ext cx="1891976" cy="725120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rt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" sz="1400" b="1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Al hacer hincapié en que los procesos electorales sean inclusivos es posible dar una voz a las personas marginadas y fortalecer la participación política de las mujeres.</a:t>
                </a:r>
              </a:p>
            </p:txBody>
          </p:sp>
          <p:sp>
            <p:nvSpPr>
              <p:cNvPr id="43" name="TextBox 32">
                <a:extLst>
                  <a:ext uri="{FF2B5EF4-FFF2-40B4-BE49-F238E27FC236}">
                    <a16:creationId xmlns:a16="http://schemas.microsoft.com/office/drawing/2014/main" id="{4F2CFE5C-CA11-4BD0-B34D-C42D1DE48F9F}"/>
                  </a:ext>
                </a:extLst>
              </p:cNvPr>
              <p:cNvSpPr txBox="1"/>
              <p:nvPr/>
            </p:nvSpPr>
            <p:spPr>
              <a:xfrm>
                <a:off x="-53177" y="77002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" sz="2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5D56189-FD74-447A-A6E4-E0176CFE91B1}"/>
                  </a:ext>
                </a:extLst>
              </p:cNvPr>
              <p:cNvCxnSpPr/>
              <p:nvPr/>
            </p:nvCxnSpPr>
            <p:spPr>
              <a:xfrm>
                <a:off x="212620" y="138128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276D3E1-75A2-440C-A28B-D1C010F6CCC6}"/>
                </a:ext>
              </a:extLst>
            </p:cNvPr>
            <p:cNvGrpSpPr/>
            <p:nvPr/>
          </p:nvGrpSpPr>
          <p:grpSpPr>
            <a:xfrm>
              <a:off x="4893428" y="3642645"/>
              <a:ext cx="2746040" cy="685972"/>
              <a:chOff x="-2551938" y="32467"/>
              <a:chExt cx="2748646" cy="68615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6DEC443-AC2B-4345-BC7D-259FC23E9A18}"/>
                  </a:ext>
                </a:extLst>
              </p:cNvPr>
              <p:cNvSpPr/>
              <p:nvPr/>
            </p:nvSpPr>
            <p:spPr>
              <a:xfrm>
                <a:off x="-2551938" y="32467"/>
                <a:ext cx="2163501" cy="686154"/>
              </a:xfrm>
              <a:prstGeom prst="rect">
                <a:avLst/>
              </a:prstGeom>
            </p:spPr>
            <p:txBody>
              <a:bodyPr wrap="square" rtlCol="0">
                <a:noAutofit/>
              </a:bodyPr>
              <a:lstStyle/>
              <a:p>
                <a:pPr rt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" sz="1400" b="1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inversión en tecnología electoral puede mejorar la calidad de los procesos si se hace de forma estratégica y con soluciones adecuadas al contexto.</a:t>
                </a:r>
              </a:p>
            </p:txBody>
          </p:sp>
          <p:sp>
            <p:nvSpPr>
              <p:cNvPr id="47" name="TextBox 32">
                <a:extLst>
                  <a:ext uri="{FF2B5EF4-FFF2-40B4-BE49-F238E27FC236}">
                    <a16:creationId xmlns:a16="http://schemas.microsoft.com/office/drawing/2014/main" id="{34B5E7D4-FB69-41D0-9B87-8F919B66C182}"/>
                  </a:ext>
                </a:extLst>
              </p:cNvPr>
              <p:cNvSpPr txBox="1"/>
              <p:nvPr/>
            </p:nvSpPr>
            <p:spPr>
              <a:xfrm>
                <a:off x="-63854" y="34505"/>
                <a:ext cx="215525" cy="4158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" sz="2800" b="1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  <a:endParaRPr lang="en-US" sz="1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39015C5-83A2-4FC8-9A0F-69EFE0344AA6}"/>
                  </a:ext>
                </a:extLst>
              </p:cNvPr>
              <p:cNvCxnSpPr/>
              <p:nvPr/>
            </p:nvCxnSpPr>
            <p:spPr>
              <a:xfrm>
                <a:off x="196708" y="106241"/>
                <a:ext cx="0" cy="44547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3B6BABB-C5C4-4784-8D97-275F0B9D3F85}"/>
                </a:ext>
              </a:extLst>
            </p:cNvPr>
            <p:cNvCxnSpPr/>
            <p:nvPr/>
          </p:nvCxnSpPr>
          <p:spPr>
            <a:xfrm>
              <a:off x="4859709" y="4525641"/>
              <a:ext cx="0" cy="44504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C62806A-E151-4C9C-8D7C-70883860834B}"/>
                </a:ext>
              </a:extLst>
            </p:cNvPr>
            <p:cNvCxnSpPr/>
            <p:nvPr/>
          </p:nvCxnSpPr>
          <p:spPr>
            <a:xfrm>
              <a:off x="7638517" y="4531761"/>
              <a:ext cx="0" cy="44547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1.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1" y="1313616"/>
            <a:ext cx="6507116" cy="1062032"/>
          </a:xfrm>
        </p:spPr>
        <p:txBody>
          <a:bodyPr rtlCol="0"/>
          <a:lstStyle/>
          <a:p>
            <a:pPr lvl="0">
              <a:spcBef>
                <a:spcPts val="0"/>
              </a:spcBef>
            </a:pPr>
            <a:r>
              <a:rPr lang="es" dirty="0"/>
              <a:t>Las intervenciones más efectivas utilizan mecanismos </a:t>
            </a:r>
            <a:r>
              <a:rPr lang="en-US" dirty="0"/>
              <a:t>rápidos</a:t>
            </a:r>
            <a:r>
              <a:rPr lang="es" dirty="0"/>
              <a:t> y enfoques basados en el ciclo electoral, además de aprovechar las relaciones existentes.</a:t>
            </a:r>
          </a:p>
          <a:p>
            <a:pPr rtl="0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481" y="2825264"/>
            <a:ext cx="7073646" cy="2916026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s" dirty="0"/>
              <a:t>La programación del PNUD para el ciclo electoral, que incluye asistencia antes, durante y después de las elecciones </a:t>
            </a:r>
            <a:r>
              <a:rPr lang="en-US" dirty="0"/>
              <a:t>llega a </a:t>
            </a:r>
            <a:r>
              <a:rPr lang="es" dirty="0"/>
              <a:t>un gran rango de actores y de elementos necesarios para lograr procesos creíbles e inclusivos, que son fundamentales en un contexto de crisis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 dirty="0"/>
              <a:t>Gracias a la capacidad de refuerzo del PNUD y a sus acuerdos de adquisición a largo plazo se pueden ofrecer respuestas rápidas y flexibles para cumplir las demandas propias de los procesos electorales, que son complejas desde el punto de vista logístico y tienen que satisfacerse en plazos determinados</a:t>
            </a:r>
          </a:p>
          <a:p>
            <a:pPr lvl="0" rtl="0"/>
            <a:endParaRPr lang="en-US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371115" y="286582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29669" y="2026626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294771" y="2375648"/>
            <a:ext cx="24093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</a:t>
            </a:r>
          </a:p>
          <a:p>
            <a:pPr rtl="0"/>
            <a:endParaRPr lang="en-US" dirty="0"/>
          </a:p>
          <a:p>
            <a:pPr algn="ctr" rtl="0"/>
            <a:r>
              <a:rPr lang="es" dirty="0"/>
              <a:t>Afganistán,</a:t>
            </a:r>
          </a:p>
          <a:p>
            <a:pPr algn="ctr" rtl="0"/>
            <a:r>
              <a:rPr lang="es" dirty="0"/>
              <a:t>Burkina Faso, Haití, </a:t>
            </a:r>
          </a:p>
          <a:p>
            <a:pPr algn="ctr" rtl="0"/>
            <a:r>
              <a:rPr lang="es" dirty="0"/>
              <a:t>Kirguistán, Nepal, Nigeria, Timor-Leste,</a:t>
            </a:r>
          </a:p>
          <a:p>
            <a:pPr algn="ctr" rtl="0"/>
            <a:r>
              <a:rPr lang="es" dirty="0"/>
              <a:t>Yemen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35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2.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261290"/>
            <a:ext cx="7473868" cy="1381242"/>
          </a:xfrm>
        </p:spPr>
        <p:txBody>
          <a:bodyPr rtlCol="0"/>
          <a:lstStyle/>
          <a:p>
            <a:pPr>
              <a:spcBef>
                <a:spcPts val="0"/>
              </a:spcBef>
            </a:pPr>
            <a:r>
              <a:rPr lang="es-ES" dirty="0"/>
              <a:t>Por medio de una participación del PNUD más estratégica y de esfuerzos coordinados y estándares se puede mejorar la credibilidad del proceso electoral y reducir la posibilidad de que se produzcan actos violentos.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682" y="2805616"/>
            <a:ext cx="7065832" cy="3155576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s" dirty="0"/>
              <a:t>Si el PNUD utiliza su ventaja comparativa para unir a los actores, promover el diálogo y lograr el consenso se pueden resolver de forma efectiva los problemas que impiden tener procesos electorales creíbles e inclusivos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 dirty="0"/>
              <a:t>Las actividades proactivas de coordinación en los niveles técnico y político son de ayuda para llevar a cabo los procesos según lo planeado, garantiza</a:t>
            </a:r>
            <a:r>
              <a:rPr lang="en-US" dirty="0"/>
              <a:t>r</a:t>
            </a:r>
            <a:r>
              <a:rPr lang="es" dirty="0"/>
              <a:t> las sinergias y fomenta</a:t>
            </a:r>
            <a:r>
              <a:rPr lang="en-US" dirty="0"/>
              <a:t>r</a:t>
            </a:r>
            <a:r>
              <a:rPr lang="es" dirty="0"/>
              <a:t> la celebración de elecciones pacíficas, oportunas y fidedignas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 dirty="0"/>
              <a:t>Con los fondos colectivos se puede garantizar el envío de mensajes y uso coordinado para la financiación y los programas de donantes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447316" y="286582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905870" y="2026626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290581" y="2184495"/>
            <a:ext cx="242669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 </a:t>
            </a:r>
          </a:p>
          <a:p>
            <a:pPr algn="ctr" rtl="0"/>
            <a:endParaRPr lang="en-US" b="1" dirty="0">
              <a:solidFill>
                <a:srgbClr val="25C6E3"/>
              </a:solidFill>
            </a:endParaRPr>
          </a:p>
          <a:p>
            <a:pPr algn="ctr" rtl="0"/>
            <a:r>
              <a:rPr lang="es" sz="1600" dirty="0"/>
              <a:t>República Democrática del Congo, El Salvador, Guinea, Haití, </a:t>
            </a:r>
          </a:p>
          <a:p>
            <a:pPr algn="ctr" rtl="0"/>
            <a:r>
              <a:rPr lang="es" sz="1600" dirty="0"/>
              <a:t>Côte d’Ivoire, Libia, Malí, Mozambique, Nepal, </a:t>
            </a:r>
          </a:p>
          <a:p>
            <a:pPr algn="ctr" rtl="0"/>
            <a:r>
              <a:rPr lang="es" sz="1600" dirty="0"/>
              <a:t>Sierra Leona, Tanzanía, Yemen</a:t>
            </a:r>
            <a:endParaRPr lang="es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0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3.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257745"/>
            <a:ext cx="6975479" cy="1326064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s" dirty="0"/>
              <a:t>Al hacer hincapié en que los procesos electorales sean inclusivos es posible dar una voz a las personas marginadas y fortalecer la participación política de las mujeres.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3484" y="2766532"/>
            <a:ext cx="6888282" cy="3311540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s"/>
              <a:t>El aumento de la visibilidad y de la capacidad de las candidatas y la promoción de la igualdad de género son herramientas para reforzar la participación y la representación política de las mujeres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/>
              <a:t>Si se extiende el concepto de la inclusión a la igualdad de género y la inclusión social se consigue acceder a un mayor número de grupos vulnerables y marginados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/>
              <a:t>Contratar en los órganos de gestión electoral a personas con discapacidad como asesores y educadores de votantes incrementa su visibilidad y su participación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284030" y="286582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742584" y="2026626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284030" y="2403891"/>
            <a:ext cx="22046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</a:t>
            </a:r>
          </a:p>
          <a:p>
            <a:pPr rtl="0"/>
            <a:endParaRPr lang="en-US" dirty="0"/>
          </a:p>
          <a:p>
            <a:pPr algn="ctr" rtl="0"/>
            <a:r>
              <a:rPr lang="es" sz="1600" dirty="0"/>
              <a:t>Afganistán, República Democrática del Congo, </a:t>
            </a:r>
          </a:p>
          <a:p>
            <a:pPr algn="ctr" rtl="0"/>
            <a:r>
              <a:rPr lang="es" sz="1600" dirty="0"/>
              <a:t>El Salvador, Moldova, Nepal, Sierra Leona, Islas Salomón, Somalia</a:t>
            </a:r>
            <a:endParaRPr lang="es" dirty="0"/>
          </a:p>
        </p:txBody>
      </p:sp>
    </p:spTree>
    <p:extLst>
      <p:ext uri="{BB962C8B-B14F-4D97-AF65-F5344CB8AC3E}">
        <p14:creationId xmlns:p14="http://schemas.microsoft.com/office/powerpoint/2010/main" val="1056049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4.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06522"/>
            <a:ext cx="6626025" cy="976720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s" dirty="0"/>
              <a:t>El apoyo del PNUD es más efectivo y sostenible cuando es flexible y adopta un enfoque encaminado a la construcción de capacidades.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797615"/>
            <a:ext cx="6714076" cy="3029669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s"/>
              <a:t>Con el diseño y la implementación de programas flexibles se aumenta la relevancia del PNUD a pesar de la naturaleza volátil e incierta de los procesos electorales en un contexto de crisis 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/>
              <a:t>Al incluir expertos técnicos en el órgano de gestión electoral se transfieren destrezas y se incrementa la apropiación, con lo que se reduce el nivel de asistencia necesaria para el siguiente ciclo electoral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/>
              <a:t>Adoptar un enfoque basado en el ciclo electoral es efectivo en caso de retrasos electorales, pues posibilita la construcción de capacidades y el desarrollo de sistemas institucionales para el órgano de gestión electoral 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382002" y="286582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15198" y="1969374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7943043" y="1987161"/>
            <a:ext cx="29404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</a:t>
            </a:r>
          </a:p>
          <a:p>
            <a:pPr algn="ctr" rtl="0"/>
            <a:endParaRPr lang="en-US" sz="400" dirty="0"/>
          </a:p>
          <a:p>
            <a:pPr algn="ctr" rtl="0"/>
            <a:r>
              <a:rPr lang="es" sz="1600" dirty="0"/>
              <a:t>Afganistán, República Democrática del Congo, </a:t>
            </a:r>
          </a:p>
          <a:p>
            <a:pPr algn="ctr" rtl="0"/>
            <a:r>
              <a:rPr lang="es" sz="1600" dirty="0">
                <a:solidFill>
                  <a:prstClr val="black"/>
                </a:solidFill>
              </a:rPr>
              <a:t>El Salvador, </a:t>
            </a:r>
          </a:p>
          <a:p>
            <a:pPr algn="ctr" rtl="0"/>
            <a:r>
              <a:rPr lang="es" sz="1600" dirty="0">
                <a:solidFill>
                  <a:prstClr val="black"/>
                </a:solidFill>
              </a:rPr>
              <a:t>Haití, </a:t>
            </a:r>
            <a:r>
              <a:rPr lang="es" sz="1600" dirty="0"/>
              <a:t>Indonesia, </a:t>
            </a:r>
          </a:p>
          <a:p>
            <a:pPr algn="ctr" rtl="0"/>
            <a:r>
              <a:rPr lang="es" sz="1600" dirty="0"/>
              <a:t>Côte d’Ivoire, </a:t>
            </a:r>
          </a:p>
          <a:p>
            <a:pPr algn="ctr" rtl="0"/>
            <a:r>
              <a:rPr lang="es" sz="1600" dirty="0"/>
              <a:t>Jordania, el Líbano, Liberia, Libia, Nepal, Territorios Palestinos, </a:t>
            </a:r>
          </a:p>
          <a:p>
            <a:pPr algn="ctr" rtl="0"/>
            <a:r>
              <a:rPr lang="es" sz="1600" dirty="0"/>
              <a:t>Sierra Leona, Yemen</a:t>
            </a:r>
          </a:p>
        </p:txBody>
      </p:sp>
    </p:spTree>
    <p:extLst>
      <p:ext uri="{BB962C8B-B14F-4D97-AF65-F5344CB8AC3E}">
        <p14:creationId xmlns:p14="http://schemas.microsoft.com/office/powerpoint/2010/main" val="398092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"/>
              <a:t>Lección 5.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04925"/>
            <a:ext cx="6920072" cy="1202301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s"/>
              <a:t>La inversión en tecnología electoral puede mejorar la calidad de los procesos si se hace de forma estratégica y con soluciones adecuadas al contexto.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392" y="2697570"/>
            <a:ext cx="6692516" cy="2538108"/>
          </a:xfrm>
        </p:spPr>
        <p:txBody>
          <a:bodyPr rtlCol="0"/>
          <a:lstStyle/>
          <a:p>
            <a:pPr rtl="0">
              <a:spcBef>
                <a:spcPts val="0"/>
              </a:spcBef>
            </a:pPr>
            <a:r>
              <a:rPr lang="es"/>
              <a:t>Es muy probable que los sistemas de TI rentables y adecuados al contexto que se desarrollaron en colaboración con socios nacionales se lleguen a institucionalizar y a utilizar en las próximas elecciones 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/>
              <a:t>El desarrollo de soluciones y sistemas de TI debe ajustarse al calendario y al presupuesto de los proyectos de apoyo electoral </a:t>
            </a:r>
          </a:p>
          <a:p>
            <a:pPr rtl="0">
              <a:spcBef>
                <a:spcPts val="0"/>
              </a:spcBef>
            </a:pPr>
            <a:endParaRPr lang="en-US" dirty="0"/>
          </a:p>
          <a:p>
            <a:pPr rtl="0">
              <a:spcBef>
                <a:spcPts val="0"/>
              </a:spcBef>
            </a:pPr>
            <a:r>
              <a:rPr lang="es"/>
              <a:t>Disponer de un análisis de riesgos específico en el que se incluyan cronogramas para la toma de decisiones sobre adquisiciones grandes y confidenciales de productos de TI puede ser útil para detectar y mitigar posibles problemas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D5D5C13-A122-4A68-83EE-8760D98E035E}"/>
              </a:ext>
            </a:extLst>
          </p:cNvPr>
          <p:cNvSpPr txBox="1">
            <a:spLocks/>
          </p:cNvSpPr>
          <p:nvPr/>
        </p:nvSpPr>
        <p:spPr>
          <a:xfrm>
            <a:off x="8373837" y="2656273"/>
            <a:ext cx="1752600" cy="1107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5C6E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s" b="1">
                <a:solidFill>
                  <a:srgbClr val="25C6E3"/>
                </a:solidFill>
              </a:rPr>
              <a:t>Ejemplos: </a:t>
            </a:r>
            <a:r>
              <a:rPr lang="es"/>
              <a:t>Angola, Cuba, Guinea Ecuatorial, Guinea-Bissau y Zimbabwe</a:t>
            </a:r>
            <a:r>
              <a:rPr lang="es" b="1">
                <a:solidFill>
                  <a:srgbClr val="25C6E3"/>
                </a:solidFill>
              </a:rPr>
              <a:t> 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6EBEE4D5-4AB1-4D6A-B688-27E32DCB8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832391" y="1817076"/>
            <a:ext cx="3196115" cy="280474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ln w="9525">
            <a:prstDash val="sysDash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04D48-387F-4821-9DB1-5D0A7AC2FDCA}"/>
              </a:ext>
            </a:extLst>
          </p:cNvPr>
          <p:cNvSpPr txBox="1"/>
          <p:nvPr/>
        </p:nvSpPr>
        <p:spPr>
          <a:xfrm>
            <a:off x="8373837" y="2272457"/>
            <a:ext cx="2221458" cy="179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b="1" dirty="0">
                <a:solidFill>
                  <a:srgbClr val="25C6E3"/>
                </a:solidFill>
              </a:rPr>
              <a:t>Ejemplos:</a:t>
            </a:r>
          </a:p>
          <a:p>
            <a:pPr algn="ctr" rtl="0"/>
            <a:endParaRPr lang="en-US" dirty="0"/>
          </a:p>
          <a:p>
            <a:pPr algn="ctr" rtl="0"/>
            <a:r>
              <a:rPr lang="es" dirty="0"/>
              <a:t>Afganistán, Haití, </a:t>
            </a:r>
          </a:p>
          <a:p>
            <a:pPr algn="ctr" rtl="0"/>
            <a:r>
              <a:rPr lang="es" dirty="0"/>
              <a:t>Côte d’Ivoire, Kirguistán, Nepal, Sierra Leona, Yemen</a:t>
            </a:r>
          </a:p>
        </p:txBody>
      </p:sp>
    </p:spTree>
    <p:extLst>
      <p:ext uri="{BB962C8B-B14F-4D97-AF65-F5344CB8AC3E}">
        <p14:creationId xmlns:p14="http://schemas.microsoft.com/office/powerpoint/2010/main" val="2974088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3_Geometric presentation_AAS_v3" id="{5F394A36-244E-477B-9B00-631A6705923C}" vid="{7FC6DB14-D4FF-4031-8ADB-F8536C0C40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b04049bb-87df-46c8-838a-81d5f1995d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E12C52A7D9FF4B8CD538B852EAB717" ma:contentTypeVersion="4" ma:contentTypeDescription="Create a new document." ma:contentTypeScope="" ma:versionID="4769a00b70f7d9a2436b51e49db8d78b">
  <xsd:schema xmlns:xsd="http://www.w3.org/2001/XMLSchema" xmlns:xs="http://www.w3.org/2001/XMLSchema" xmlns:p="http://schemas.microsoft.com/office/2006/metadata/properties" xmlns:ns2="b04049bb-87df-46c8-838a-81d5f1995d9a" targetNamespace="http://schemas.microsoft.com/office/2006/metadata/properties" ma:root="true" ma:fieldsID="2ebec54e51bf575b29e4a2a7291fcc3a" ns2:_="">
    <xsd:import namespace="b04049bb-87df-46c8-838a-81d5f1995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049bb-87df-46c8-838a-81d5f1995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30687-51F2-44C8-9CE6-D1B3D6E17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61FE8A-8F15-409F-AF62-619C69C0D537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b04049bb-87df-46c8-838a-81d5f1995d9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0FEEE10-46B8-4BF4-89F9-B51E42733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4049bb-87df-46c8-838a-81d5f1995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1385</Words>
  <Application>Microsoft Office PowerPoint</Application>
  <PresentationFormat>Widescreen</PresentationFormat>
  <Paragraphs>116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Nova</vt:lpstr>
      <vt:lpstr>Calibri</vt:lpstr>
      <vt:lpstr>Calibri Light</vt:lpstr>
      <vt:lpstr>Corbel</vt:lpstr>
      <vt:lpstr>Courier New</vt:lpstr>
      <vt:lpstr>Myriad Pro</vt:lpstr>
      <vt:lpstr>Times New Roman</vt:lpstr>
      <vt:lpstr>Wingdings</vt:lpstr>
      <vt:lpstr>Office Theme</vt:lpstr>
      <vt:lpstr>LECCIONES EXTRAÍDAS DE EVALUACIONES:      </vt:lpstr>
      <vt:lpstr>Reflexiones</vt:lpstr>
      <vt:lpstr>Metodología</vt:lpstr>
      <vt:lpstr>De un vistazo: lecciones aprendidas </vt:lpstr>
      <vt:lpstr>Lección 1.</vt:lpstr>
      <vt:lpstr>Lección 2.</vt:lpstr>
      <vt:lpstr>Lección 3. </vt:lpstr>
      <vt:lpstr>Lección 4. </vt:lpstr>
      <vt:lpstr>Lección 5. </vt:lpstr>
      <vt:lpstr>Lección 6.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2020-05-15T00:35:42Z</dcterms:created>
  <dcterms:modified xsi:type="dcterms:W3CDTF">2020-10-07T05:09:58Z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0x01010051E12C52A7D9FF4B8CD538B852EAB717</vt:lpwstr>
  </property>
</Properties>
</file>