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1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8" r:id="rId5"/>
    <p:sldId id="313" r:id="rId6"/>
    <p:sldId id="314" r:id="rId7"/>
    <p:sldId id="291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5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AB0"/>
    <a:srgbClr val="25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3792" autoAdjust="0"/>
  </p:normalViewPr>
  <p:slideViewPr>
    <p:cSldViewPr snapToGrid="0">
      <p:cViewPr varScale="1">
        <p:scale>
          <a:sx n="92" d="100"/>
          <a:sy n="92" d="100"/>
        </p:scale>
        <p:origin x="403" y="77"/>
      </p:cViewPr>
      <p:guideLst/>
    </p:cSldViewPr>
  </p:slideViewPr>
  <p:outlineViewPr>
    <p:cViewPr>
      <p:scale>
        <a:sx n="33" d="100"/>
        <a:sy n="33" d="100"/>
      </p:scale>
      <p:origin x="0" y="-14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1077DB-935E-4A0A-947A-D283B9F9F452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9EC30E-1A71-4188-9BE7-E2A64929A436}" type="datetimeFigureOut">
              <a:rPr lang="en-US" noProof="0" smtClean="0"/>
              <a:t>12/3/2020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 noProof="0"/>
              <a:t>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497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C03169-F232-4270-94CE-17A6CD82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/>
            </a:lvl1pPr>
            <a:lvl2pPr marL="542925" indent="-276225">
              <a:buFont typeface="Courier New" panose="02070309020205020404" pitchFamily="49" charset="0"/>
              <a:buChar char="o"/>
              <a:defRPr/>
            </a:lvl2pPr>
            <a:lvl3pPr marL="809625" indent="-266700">
              <a:buFont typeface="Courier New" panose="02070309020205020404" pitchFamily="49" charset="0"/>
              <a:buChar char="o"/>
              <a:defRPr/>
            </a:lvl3pPr>
            <a:lvl4pPr marL="1076325" indent="-266700">
              <a:buFont typeface="Courier New" panose="02070309020205020404" pitchFamily="49" charset="0"/>
              <a:buChar char="o"/>
              <a:defRPr/>
            </a:lvl4pPr>
            <a:lvl5pPr marL="1343025" indent="-266700">
              <a:buFont typeface="Courier New" panose="02070309020205020404" pitchFamily="49" charset="0"/>
              <a:buChar char="o"/>
              <a:defRPr/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503" y="324586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972" y="5250494"/>
            <a:ext cx="4142828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 noProof="0"/>
              <a:t>Click to edit 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1328000" cy="50456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2"/>
            <a:ext cx="5460114" cy="4665712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1"/>
            <a:ext cx="5460114" cy="4665712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251871" cy="432000"/>
          </a:xfrm>
        </p:spPr>
        <p:txBody>
          <a:bodyPr rtlCol="0"/>
          <a:lstStyle/>
          <a:p>
            <a:pPr rtl="0"/>
            <a:r>
              <a:rPr lang="e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527873"/>
            <a:ext cx="9035966" cy="5002135"/>
          </a:xfrm>
        </p:spPr>
        <p:txBody>
          <a:bodyPr rtlCol="0"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e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 noProof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75F015-F0D9-43BA-B18E-088CA6E93DA3}"/>
              </a:ext>
            </a:extLst>
          </p:cNvPr>
          <p:cNvSpPr/>
          <p:nvPr userDrawn="1"/>
        </p:nvSpPr>
        <p:spPr>
          <a:xfrm>
            <a:off x="11270974" y="6248399"/>
            <a:ext cx="745435" cy="50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0670008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511566"/>
            <a:ext cx="10670009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7582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/>
            </a:lvl1pPr>
            <a:lvl2pPr marL="542925" indent="-276225">
              <a:buFont typeface="Courier New" panose="02070309020205020404" pitchFamily="49" charset="0"/>
              <a:buChar char="o"/>
              <a:defRPr/>
            </a:lvl2pPr>
            <a:lvl3pPr marL="809625" indent="-266700">
              <a:buFont typeface="Courier New" panose="02070309020205020404" pitchFamily="49" charset="0"/>
              <a:buChar char="o"/>
              <a:defRPr/>
            </a:lvl3pPr>
            <a:lvl4pPr marL="1076325" indent="-266700">
              <a:buFont typeface="Courier New" panose="02070309020205020404" pitchFamily="49" charset="0"/>
              <a:buChar char="o"/>
              <a:defRPr/>
            </a:lvl4pPr>
            <a:lvl5pPr marL="1343025" indent="-266700">
              <a:buFont typeface="Courier New" panose="02070309020205020404" pitchFamily="49" charset="0"/>
              <a:buChar char="o"/>
              <a:defRPr/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6A16D06-4C74-4FB1-BB34-5DD7B5A40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75249" r="88099" b="23856"/>
          <a:stretch/>
        </p:blipFill>
        <p:spPr>
          <a:xfrm>
            <a:off x="432000" y="975286"/>
            <a:ext cx="1180161" cy="117895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A759588-14EA-4F12-95C3-12C5FDA0A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1" t="79849" r="56511" b="18054"/>
          <a:stretch/>
        </p:blipFill>
        <p:spPr>
          <a:xfrm>
            <a:off x="2935573" y="977906"/>
            <a:ext cx="1179576" cy="115274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F4DFCAF2-6C27-43E0-B7DB-3D1A6C2A2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80157" r="66474" b="17805"/>
          <a:stretch/>
        </p:blipFill>
        <p:spPr>
          <a:xfrm>
            <a:off x="1684079" y="975285"/>
            <a:ext cx="1179576" cy="11789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8B0A2-5697-400E-963E-8A280463135B}"/>
              </a:ext>
            </a:extLst>
          </p:cNvPr>
          <p:cNvSpPr txBox="1">
            <a:spLocks/>
          </p:cNvSpPr>
          <p:nvPr userDrawn="1"/>
        </p:nvSpPr>
        <p:spPr>
          <a:xfrm>
            <a:off x="11527828" y="6225906"/>
            <a:ext cx="464344" cy="400188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19B51A1E-902D-48AF-9020-955120F399B6}" type="slidenum">
              <a:rPr lang="en-US" i="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3" r:id="rId3"/>
    <p:sldLayoutId id="2147483658" r:id="rId4"/>
    <p:sldLayoutId id="2147483665" r:id="rId5"/>
    <p:sldLayoutId id="2147483666" r:id="rId6"/>
    <p:sldLayoutId id="2147483659" r:id="rId7"/>
    <p:sldLayoutId id="2147483664" r:id="rId8"/>
    <p:sldLayoutId id="2147483656" r:id="rId9"/>
    <p:sldLayoutId id="2147483657" r:id="rId10"/>
    <p:sldLayoutId id="2147483667" r:id="rId11"/>
    <p:sldLayoutId id="2147483668" r:id="rId12"/>
    <p:sldLayoutId id="2147483650" r:id="rId13"/>
    <p:sldLayoutId id="2147483652" r:id="rId14"/>
    <p:sldLayoutId id="2147483670" r:id="rId15"/>
    <p:sldLayoutId id="2147483673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25C6E3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eb.undp.org/evaluation/reflec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strategy.undp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laser, scene&#10;&#10;Description automatically generated">
            <a:extLst>
              <a:ext uri="{FF2B5EF4-FFF2-40B4-BE49-F238E27FC236}">
                <a16:creationId xmlns:a16="http://schemas.microsoft.com/office/drawing/2014/main" id="{BDDEB021-C098-4A0C-BCA7-7200A19500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544" r="21544"/>
          <a:stretch>
            <a:fillRect/>
          </a:stretch>
        </p:blipFill>
        <p:spPr/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0179E5C2-4794-4406-ADAB-44B73EDE4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1308" y="2637637"/>
            <a:ext cx="4705225" cy="399176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03EF07-8A1D-43B2-88BD-DC5B08BAF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535" y="3085997"/>
            <a:ext cx="2688770" cy="1656393"/>
          </a:xfrm>
          <a:noFill/>
          <a:ln>
            <a:noFill/>
          </a:ln>
        </p:spPr>
        <p:txBody>
          <a:bodyPr rtlCol="0"/>
          <a:lstStyle/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es" sz="24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LECCIONES EXTRAÍDAS DE EVALUACIONES:</a:t>
            </a:r>
            <a:br>
              <a:rPr lang="en-GB" sz="2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</a:rPr>
            </a:br>
            <a:b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</a:rPr>
            </a:br>
            <a:br>
              <a:rPr lang="en-GB" sz="2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+mn-ea"/>
                <a:cs typeface="+mn-cs"/>
              </a:rPr>
            </a:br>
            <a:b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+mn-ea"/>
                <a:cs typeface="+mn-cs"/>
              </a:rPr>
            </a:br>
            <a:br>
              <a:rPr lang="en-US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0D55DA-6079-4777-A1DB-30938361C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379" y="4862118"/>
            <a:ext cx="3897085" cy="1238629"/>
          </a:xfrm>
        </p:spPr>
        <p:txBody>
          <a:bodyPr rtlCol="0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EL APOYO DEL PNUD A LA DIGITALIZACIÓN EN LOS PAÍSES EN CRISIS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960AF56-A38D-4CFC-B645-A574F88F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971" y="185058"/>
            <a:ext cx="3124200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6.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84329"/>
            <a:ext cx="6340276" cy="896896"/>
          </a:xfrm>
        </p:spPr>
        <p:txBody>
          <a:bodyPr rtlCol="0"/>
          <a:lstStyle/>
          <a:p>
            <a:r>
              <a:rPr lang="es-ES" dirty="0"/>
              <a:t>La digitalización se beneficia de asumir riesgos y colaborar con los </a:t>
            </a:r>
            <a:r>
              <a:rPr lang="es-ES" dirty="0" err="1"/>
              <a:t>disruptores</a:t>
            </a:r>
            <a:r>
              <a:rPr lang="es-ES" dirty="0"/>
              <a:t> digitales locales.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8" y="2448458"/>
            <a:ext cx="6664127" cy="4076167"/>
          </a:xfrm>
        </p:spPr>
        <p:txBody>
          <a:bodyPr rtlCol="0"/>
          <a:lstStyle/>
          <a:p>
            <a:pPr rtl="0"/>
            <a:r>
              <a:rPr lang="es" sz="2000" dirty="0"/>
              <a:t>El PNUD puede apoyar a los gobiernos </a:t>
            </a:r>
            <a:r>
              <a:rPr lang="en-US" sz="2000" dirty="0"/>
              <a:t>a </a:t>
            </a:r>
            <a:r>
              <a:rPr lang="en-US" sz="2000" dirty="0" err="1"/>
              <a:t>asumir</a:t>
            </a:r>
            <a:r>
              <a:rPr lang="en-US" sz="2000" dirty="0"/>
              <a:t> </a:t>
            </a:r>
            <a:r>
              <a:rPr lang="es" sz="2000" dirty="0"/>
              <a:t>riesgos, por ejemplo, exponiéndose al escrutinio de la ciudadanía, y empezando a considerar el fracaso como una estrategia para lograr el éxito a largo plazo</a:t>
            </a:r>
          </a:p>
          <a:p>
            <a:pPr rtl="0"/>
            <a:endParaRPr lang="en-US" sz="2000" dirty="0"/>
          </a:p>
          <a:p>
            <a:pPr rtl="0"/>
            <a:r>
              <a:rPr lang="es" sz="2000" dirty="0"/>
              <a:t>Importancia de tolerar los proyectos piloto rápidos con fines de aprendizaje, incluso si son propensos al fracaso (“fracasar rápido”)</a:t>
            </a:r>
          </a:p>
          <a:p>
            <a:pPr rtl="0"/>
            <a:endParaRPr lang="en-US" sz="2000" dirty="0"/>
          </a:p>
          <a:p>
            <a:pPr rtl="0"/>
            <a:r>
              <a:rPr lang="es" sz="2000" dirty="0"/>
              <a:t>Trabajar con los disruptores digitales locales para demostrar el potencial de la innovación </a:t>
            </a:r>
            <a:r>
              <a:rPr lang="en-US" sz="2000" dirty="0"/>
              <a:t>local</a:t>
            </a:r>
            <a:r>
              <a:rPr lang="es" sz="2000" dirty="0"/>
              <a:t> y el poder de los jóvenes para forjar su propio futuro digital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479972" y="2587219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938525" y="187422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141031" y="2093650"/>
            <a:ext cx="2791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algn="ctr" rtl="0"/>
            <a:endParaRPr lang="en-US" b="1" dirty="0">
              <a:solidFill>
                <a:srgbClr val="25C6E3"/>
              </a:solidFill>
            </a:endParaRPr>
          </a:p>
          <a:p>
            <a:pPr algn="ctr" rtl="0"/>
            <a:r>
              <a:rPr lang="es" dirty="0"/>
              <a:t>Kazajstán </a:t>
            </a:r>
          </a:p>
          <a:p>
            <a:pPr algn="ctr" rtl="0"/>
            <a:r>
              <a:rPr lang="es" dirty="0"/>
              <a:t>Serbia</a:t>
            </a:r>
          </a:p>
          <a:p>
            <a:pPr algn="ctr" rtl="0"/>
            <a:r>
              <a:rPr lang="es" dirty="0"/>
              <a:t>Honduras</a:t>
            </a:r>
          </a:p>
          <a:p>
            <a:pPr algn="ctr" rtl="0"/>
            <a:r>
              <a:rPr lang="es" dirty="0"/>
              <a:t>Bosnia y Herzegovina</a:t>
            </a:r>
          </a:p>
          <a:p>
            <a:pPr algn="ctr" rtl="0"/>
            <a:r>
              <a:rPr lang="es" dirty="0"/>
              <a:t>Afganistán</a:t>
            </a:r>
          </a:p>
          <a:p>
            <a:pPr algn="ctr" rtl="0"/>
            <a:r>
              <a:rPr lang="es" dirty="0"/>
              <a:t>Rwanda </a:t>
            </a:r>
          </a:p>
          <a:p>
            <a:pPr algn="ctr" rtl="0"/>
            <a:r>
              <a:rPr lang="es" dirty="0"/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160529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Lección 7.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8" y="1263921"/>
            <a:ext cx="6645076" cy="641079"/>
          </a:xfrm>
        </p:spPr>
        <p:txBody>
          <a:bodyPr rtlCol="0"/>
          <a:lstStyle/>
          <a:p>
            <a:r>
              <a:rPr lang="es-ES" dirty="0"/>
              <a:t>Cuidado con la brecha. La “brecha digital” es real y esta creciendo.</a:t>
            </a:r>
          </a:p>
          <a:p>
            <a:pPr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8" y="2026626"/>
            <a:ext cx="6368852" cy="4593250"/>
          </a:xfrm>
        </p:spPr>
        <p:txBody>
          <a:bodyPr rtlCol="0"/>
          <a:lstStyle/>
          <a:p>
            <a:pPr rtl="0"/>
            <a:r>
              <a:rPr lang="es" sz="2000" dirty="0"/>
              <a:t>El acceso a las soluciones digitales sigue siendo desigual: </a:t>
            </a:r>
            <a:r>
              <a:rPr lang="en-US" sz="2000" dirty="0" err="1"/>
              <a:t>generalmente</a:t>
            </a:r>
            <a:r>
              <a:rPr lang="es" sz="2000" dirty="0"/>
              <a:t> reservado </a:t>
            </a:r>
            <a:r>
              <a:rPr lang="en-US" sz="2000" dirty="0"/>
              <a:t>para</a:t>
            </a:r>
            <a:r>
              <a:rPr lang="es" sz="2000" dirty="0"/>
              <a:t> las personas más jóvenes y acomodadas de entornos urbanos, sin discapacidades y de sexo masculino (</a:t>
            </a:r>
            <a:r>
              <a:rPr lang="en-US" sz="2000" dirty="0" err="1"/>
              <a:t>ayuda</a:t>
            </a:r>
            <a:r>
              <a:rPr lang="en-US" sz="2000" dirty="0"/>
              <a:t> </a:t>
            </a:r>
            <a:r>
              <a:rPr lang="es" sz="2000" dirty="0"/>
              <a:t>hablar inglé</a:t>
            </a:r>
            <a:r>
              <a:rPr lang="en-US" sz="2000" dirty="0"/>
              <a:t>s</a:t>
            </a:r>
            <a:r>
              <a:rPr lang="es" sz="2000" dirty="0"/>
              <a:t>)</a:t>
            </a:r>
          </a:p>
          <a:p>
            <a:pPr rtl="0"/>
            <a:endParaRPr lang="en-US" sz="1200" dirty="0"/>
          </a:p>
          <a:p>
            <a:pPr rtl="0"/>
            <a:r>
              <a:rPr lang="es" sz="2000" dirty="0"/>
              <a:t>La digitalización puede contribuir de forma indirecta al empoderamiento de las mujeres y las niñas o excluirlas aún más </a:t>
            </a:r>
          </a:p>
          <a:p>
            <a:pPr rtl="0"/>
            <a:endParaRPr lang="en-US" sz="1200" dirty="0"/>
          </a:p>
          <a:p>
            <a:pPr rtl="0"/>
            <a:r>
              <a:rPr lang="es" sz="2000" dirty="0"/>
              <a:t>Para salvar la brecha digital, o al menos no exacerbarla, los programas de éxito:</a:t>
            </a:r>
          </a:p>
          <a:p>
            <a:pPr lvl="1" rtl="0"/>
            <a:r>
              <a:rPr lang="es" sz="1800" dirty="0"/>
              <a:t>incluyeron explícitamente a los más vulnerables como parte del diseño</a:t>
            </a:r>
          </a:p>
          <a:p>
            <a:pPr lvl="1" rtl="0"/>
            <a:r>
              <a:rPr lang="es" sz="1800" dirty="0"/>
              <a:t>elaboraron materiales en formatos accesibles</a:t>
            </a:r>
          </a:p>
          <a:p>
            <a:pPr lvl="1" rtl="0"/>
            <a:r>
              <a:rPr lang="es" sz="1800" dirty="0"/>
              <a:t>utilizaron un lenguaje inclusivo, incluso en términos de género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164287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622841" y="202662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164287" y="2246050"/>
            <a:ext cx="2218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algn="ctr" rtl="0"/>
            <a:endParaRPr lang="en-US" b="1" dirty="0">
              <a:solidFill>
                <a:srgbClr val="25C6E3"/>
              </a:solidFill>
            </a:endParaRPr>
          </a:p>
          <a:p>
            <a:pPr algn="ctr" rtl="0"/>
            <a:r>
              <a:rPr lang="es" dirty="0"/>
              <a:t>Barbados </a:t>
            </a:r>
          </a:p>
          <a:p>
            <a:pPr algn="ctr" rtl="0"/>
            <a:r>
              <a:rPr lang="es" dirty="0"/>
              <a:t>Uganda </a:t>
            </a:r>
          </a:p>
          <a:p>
            <a:pPr algn="ctr" rtl="0"/>
            <a:r>
              <a:rPr lang="es" dirty="0"/>
              <a:t>Egipto</a:t>
            </a:r>
          </a:p>
          <a:p>
            <a:pPr algn="ctr" rtl="0"/>
            <a:r>
              <a:rPr lang="es" dirty="0"/>
              <a:t>Afganistán</a:t>
            </a:r>
          </a:p>
          <a:p>
            <a:pPr algn="ctr" rtl="0"/>
            <a:r>
              <a:rPr lang="es" dirty="0"/>
              <a:t>Papua Nueva Guinea</a:t>
            </a:r>
          </a:p>
          <a:p>
            <a:pPr algn="ctr" rtl="0"/>
            <a:r>
              <a:rPr lang="es" dirty="0"/>
              <a:t>India</a:t>
            </a:r>
          </a:p>
          <a:p>
            <a:pPr algn="ctr" rtl="0"/>
            <a:r>
              <a:rPr lang="es" dirty="0"/>
              <a:t>Bahrein</a:t>
            </a:r>
          </a:p>
        </p:txBody>
      </p:sp>
    </p:spTree>
    <p:extLst>
      <p:ext uri="{BB962C8B-B14F-4D97-AF65-F5344CB8AC3E}">
        <p14:creationId xmlns:p14="http://schemas.microsoft.com/office/powerpoint/2010/main" val="297408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Lección 8.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229" y="1255795"/>
            <a:ext cx="6159301" cy="976104"/>
          </a:xfrm>
        </p:spPr>
        <p:txBody>
          <a:bodyPr rtlCol="0"/>
          <a:lstStyle/>
          <a:p>
            <a:r>
              <a:rPr lang="es-ES" sz="2200" dirty="0"/>
              <a:t>Actuar sobre la información de datos es clave, especialmente para las decisiones relacionadas con la ampliación y la replicación.</a:t>
            </a:r>
          </a:p>
          <a:p>
            <a:pPr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229" y="2429894"/>
            <a:ext cx="6336521" cy="3996106"/>
          </a:xfrm>
        </p:spPr>
        <p:txBody>
          <a:bodyPr rtlCol="0"/>
          <a:lstStyle/>
          <a:p>
            <a:r>
              <a:rPr lang="es" dirty="0"/>
              <a:t>La ampliación y la </a:t>
            </a:r>
            <a:r>
              <a:rPr lang="en-US" dirty="0" err="1"/>
              <a:t>replicación</a:t>
            </a:r>
            <a:r>
              <a:rPr lang="es" dirty="0"/>
              <a:t> dependen de la documentación y la evaluación, incluida la medición de los efectos inesperados</a:t>
            </a:r>
            <a:endParaRPr lang="en-US" dirty="0"/>
          </a:p>
          <a:p>
            <a:pPr rtl="0"/>
            <a:r>
              <a:rPr lang="es" dirty="0"/>
              <a:t>Entre las buenas prácticas de m</a:t>
            </a:r>
            <a:r>
              <a:rPr lang="en-US" dirty="0" err="1"/>
              <a:t>onitoreo</a:t>
            </a:r>
            <a:r>
              <a:rPr lang="es" dirty="0"/>
              <a:t> y evaluación figuran: </a:t>
            </a:r>
          </a:p>
          <a:p>
            <a:pPr lvl="1" rtl="0"/>
            <a:r>
              <a:rPr lang="es" sz="1800" dirty="0"/>
              <a:t>La medición de resultados intermedios, por ejemplo, la creación de prototipos rápidos, a lo largo de la cadena de resultados/teoría del cambio</a:t>
            </a:r>
          </a:p>
          <a:p>
            <a:pPr lvl="1" rtl="0"/>
            <a:r>
              <a:rPr lang="es" sz="1800" dirty="0"/>
              <a:t>La identificación sistemática de </a:t>
            </a:r>
            <a:r>
              <a:rPr lang="en-US" sz="1800" dirty="0"/>
              <a:t>los </a:t>
            </a:r>
            <a:r>
              <a:rPr lang="en-US" sz="1800" dirty="0" err="1"/>
              <a:t>retos</a:t>
            </a:r>
            <a:r>
              <a:rPr lang="en-US" sz="1800" dirty="0"/>
              <a:t> </a:t>
            </a:r>
            <a:r>
              <a:rPr lang="es" sz="1800" dirty="0"/>
              <a:t>y los efectos adversos</a:t>
            </a:r>
          </a:p>
          <a:p>
            <a:pPr lvl="1" rtl="0"/>
            <a:r>
              <a:rPr lang="es" sz="1800" dirty="0"/>
              <a:t>La diferenciación entre los resultados logrados por el PNUD y los resultados de las actividades de mayor envergadura (por ejemplo, dirigidas por los países) </a:t>
            </a:r>
            <a:endParaRPr lang="en-US" sz="1800" dirty="0"/>
          </a:p>
          <a:p>
            <a:r>
              <a:rPr lang="es" dirty="0"/>
              <a:t>El apoyo a las decisiones de ampliación y rep</a:t>
            </a:r>
            <a:r>
              <a:rPr lang="en-US" dirty="0" err="1"/>
              <a:t>lica</a:t>
            </a:r>
            <a:r>
              <a:rPr lang="es" dirty="0"/>
              <a:t>ción (de iniciativas digitales a menudo muy recientes o que están en curso) </a:t>
            </a:r>
            <a:r>
              <a:rPr lang="en-US" dirty="0"/>
              <a:t>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s" dirty="0"/>
              <a:t>la evaluación requiere nuevas herramientas   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557527" y="1816034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279284" y="2165224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>
                <a:solidFill>
                  <a:srgbClr val="25C6E3"/>
                </a:solidFill>
              </a:rPr>
              <a:t>Ejemplos:</a:t>
            </a:r>
          </a:p>
          <a:p>
            <a:pPr algn="ctr" rtl="0"/>
            <a:endParaRPr lang="en-US" b="1" dirty="0">
              <a:solidFill>
                <a:srgbClr val="25C6E3"/>
              </a:solidFill>
            </a:endParaRPr>
          </a:p>
          <a:p>
            <a:pPr algn="ctr" rtl="0"/>
            <a:r>
              <a:rPr lang="es"/>
              <a:t>Región de la CEI</a:t>
            </a:r>
          </a:p>
          <a:p>
            <a:pPr algn="ctr" rtl="0"/>
            <a:r>
              <a:rPr lang="es"/>
              <a:t>Kirguistán</a:t>
            </a:r>
          </a:p>
          <a:p>
            <a:pPr algn="ctr" rtl="0"/>
            <a:r>
              <a:rPr lang="es"/>
              <a:t>Turquía </a:t>
            </a:r>
          </a:p>
          <a:p>
            <a:pPr algn="ctr" rtl="0"/>
            <a:r>
              <a:rPr lang="es"/>
              <a:t>Serbia</a:t>
            </a:r>
          </a:p>
          <a:p>
            <a:pPr algn="ctr" rtl="0"/>
            <a:r>
              <a:rPr lang="es"/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67529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5000"/>
          </a:blip>
          <a:srcRect/>
          <a:stretch/>
        </p:blipFill>
        <p:spPr>
          <a:xfrm>
            <a:off x="1" y="0"/>
            <a:ext cx="10655455" cy="6857999"/>
          </a:xfrm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57730" y="2373397"/>
            <a:ext cx="5645099" cy="4500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629" y="2971798"/>
            <a:ext cx="2147299" cy="914401"/>
          </a:xfrm>
          <a:noFill/>
          <a:ln>
            <a:noFill/>
          </a:ln>
        </p:spPr>
        <p:txBody>
          <a:bodyPr rtlCol="0"/>
          <a:lstStyle/>
          <a:p>
            <a:pPr rtl="0"/>
            <a:r>
              <a:rPr lang="es" dirty="0">
                <a:solidFill>
                  <a:srgbClr val="25C6E3"/>
                </a:solidFill>
              </a:rPr>
              <a:t>Gracias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15240" y="4335850"/>
            <a:ext cx="3521514" cy="288000"/>
          </a:xfrm>
        </p:spPr>
        <p:txBody>
          <a:bodyPr rtlCol="0"/>
          <a:lstStyle/>
          <a:p>
            <a:pPr rtl="0"/>
            <a:r>
              <a:rPr lang="es" b="1">
                <a:solidFill>
                  <a:schemeClr val="tx1"/>
                </a:solidFill>
              </a:rPr>
              <a:t>@undp_evaluation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15240" y="4861658"/>
            <a:ext cx="3521514" cy="288000"/>
          </a:xfrm>
        </p:spPr>
        <p:txBody>
          <a:bodyPr rtlCol="0"/>
          <a:lstStyle/>
          <a:p>
            <a:pPr rtl="0"/>
            <a:r>
              <a:rPr lang="es" b="1">
                <a:solidFill>
                  <a:schemeClr val="tx1"/>
                </a:solidFill>
              </a:rPr>
              <a:t>@ieoundp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15240" y="5469685"/>
            <a:ext cx="3521514" cy="288000"/>
          </a:xfrm>
        </p:spPr>
        <p:txBody>
          <a:bodyPr rtlCol="0"/>
          <a:lstStyle/>
          <a:p>
            <a:pPr rtl="0"/>
            <a:r>
              <a:rPr lang="es" sz="1600" b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http://web.undp.org/evaluation/reflections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00C8188-E1A5-48A1-9180-AC29F278A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201" y="4784743"/>
            <a:ext cx="382632" cy="382632"/>
          </a:xfrm>
          <a:prstGeom prst="rect">
            <a:avLst/>
          </a:prstGeom>
        </p:spPr>
      </p:pic>
      <p:pic>
        <p:nvPicPr>
          <p:cNvPr id="21" name="Picture 20" descr="A close up of a screen&#10;&#10;Description automatically generated">
            <a:extLst>
              <a:ext uri="{FF2B5EF4-FFF2-40B4-BE49-F238E27FC236}">
                <a16:creationId xmlns:a16="http://schemas.microsoft.com/office/drawing/2014/main" id="{8D4D5F75-148F-45AA-83AF-9736F0D69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317" y="3979102"/>
            <a:ext cx="914400" cy="914400"/>
          </a:xfrm>
          <a:prstGeom prst="rect">
            <a:avLst/>
          </a:prstGeom>
        </p:spPr>
      </p:pic>
      <p:pic>
        <p:nvPicPr>
          <p:cNvPr id="24" name="Picture 2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D025592-FBB9-4416-B197-C65EC6C86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385" y="5300485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C57303-01C7-416D-B3B1-17DF7964DB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47" y="126712"/>
            <a:ext cx="2836928" cy="12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1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94C3C1D-9D52-4B69-BE53-A501B636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es"/>
              <a:t>Reflexiones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6DA7A6F-FBC6-43C9-AF12-65313F287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1"/>
            <a:ext cx="5460114" cy="4665712"/>
          </a:xfrm>
        </p:spPr>
        <p:txBody>
          <a:bodyPr rtlCol="0"/>
          <a:lstStyle/>
          <a:p>
            <a:pPr marL="0" indent="0">
              <a:buNone/>
            </a:pPr>
            <a:r>
              <a:rPr lang="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Reflexiones: la serie de productos del conocimiento de la Oficina de Evaluación Independiente</a:t>
            </a:r>
          </a:p>
          <a:p>
            <a:endParaRPr lang="en-US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</a:pPr>
            <a:r>
              <a:rPr lang="es" dirty="0"/>
              <a:t>Examina las evaluaciones anteriores y recopila las lecciones de la labor del PNUD en sus programas.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</a:pPr>
            <a:r>
              <a:rPr lang="es" dirty="0"/>
              <a:t>Ofrece evidencia evaluativa para mejorar la toma de decisiones y los resultados de las actividades de desarrollo.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</a:pPr>
            <a:r>
              <a:rPr lang="es" dirty="0"/>
              <a:t>La segunda edición de la serie destaca las lecciones de las evaluaciones del trabajo del PNUD en situaciones de crisis.</a:t>
            </a:r>
          </a:p>
          <a:p>
            <a:pPr rt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0" y="1364343"/>
            <a:ext cx="5729445" cy="338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287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Metodología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02979"/>
            <a:ext cx="6122912" cy="3217877"/>
          </a:xfrm>
        </p:spPr>
        <p:txBody>
          <a:bodyPr rtlCol="0"/>
          <a:lstStyle/>
          <a:p>
            <a:pPr>
              <a:spcAft>
                <a:spcPts val="600"/>
              </a:spcAft>
            </a:pPr>
            <a:r>
              <a:rPr lang="es" dirty="0"/>
              <a:t>Evaluación rápida de evidencias.</a:t>
            </a:r>
          </a:p>
          <a:p>
            <a:pPr>
              <a:spcAft>
                <a:spcPts val="600"/>
              </a:spcAft>
            </a:pPr>
            <a:r>
              <a:rPr lang="es" dirty="0"/>
              <a:t>Evaluaciones independientes a nivel de país, evaluaciones temáticas, y evaluaciones descentralizadas de alta calidad encargadas por las oficinas en los países.</a:t>
            </a:r>
          </a:p>
          <a:p>
            <a:pPr>
              <a:spcAft>
                <a:spcPts val="600"/>
              </a:spcAft>
            </a:pPr>
            <a:r>
              <a:rPr lang="es" dirty="0"/>
              <a:t>Énfasis en la identificación de las lecciones pertinentes para el PNUD. </a:t>
            </a:r>
          </a:p>
          <a:p>
            <a:pPr>
              <a:spcAft>
                <a:spcPts val="600"/>
              </a:spcAft>
            </a:pPr>
            <a:r>
              <a:rPr lang="es" dirty="0"/>
              <a:t>El análisis tiene por objeto ofrecer ideas prácticas y oportunas para apoyar a los responsables de la toma de decisiones del PNUD a la hora de dar una respuesta eficaz ante situaciones de crisis.</a:t>
            </a:r>
            <a:endParaRPr lang="en-US" dirty="0"/>
          </a:p>
          <a:p>
            <a:pPr rtl="0"/>
            <a:endParaRPr lang="en-US" dirty="0"/>
          </a:p>
        </p:txBody>
      </p:sp>
      <p:pic>
        <p:nvPicPr>
          <p:cNvPr id="8" name="Picture Placeholder 7" descr="A picture containing laser, scene&#10;&#10;Description automatically generated">
            <a:extLst>
              <a:ext uri="{FF2B5EF4-FFF2-40B4-BE49-F238E27FC236}">
                <a16:creationId xmlns:a16="http://schemas.microsoft.com/office/drawing/2014/main" id="{1DBBE135-4279-4D07-9632-F5F2300B56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9277" r="29277"/>
          <a:stretch>
            <a:fillRect/>
          </a:stretch>
        </p:blipFill>
        <p:spPr>
          <a:xfrm>
            <a:off x="8386551" y="1662972"/>
            <a:ext cx="3008965" cy="2658658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1A55A064-E3BC-48B2-AB63-4985AA833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67225" y="73428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6D7DF31-8646-42CE-8722-38EDCF3A0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64321" y="1971500"/>
            <a:ext cx="857583" cy="75257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68E3102-48DF-4CA3-818B-217C4E84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32000" y="5116286"/>
            <a:ext cx="10245084" cy="1442507"/>
          </a:xfrm>
          <a:prstGeom prst="roundRect">
            <a:avLst/>
          </a:prstGeom>
          <a:ln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rtl="0"/>
            <a:endParaRPr lang="es" b="1" dirty="0"/>
          </a:p>
          <a:p>
            <a:pPr algn="just" rtl="0"/>
            <a:endParaRPr lang="es" b="1" dirty="0"/>
          </a:p>
          <a:p>
            <a:pPr algn="just" rtl="0"/>
            <a:endParaRPr lang="es" b="1" dirty="0"/>
          </a:p>
          <a:p>
            <a:pPr algn="just" rtl="0"/>
            <a:endParaRPr lang="es" b="1" dirty="0"/>
          </a:p>
          <a:p>
            <a:pPr algn="just" rtl="0"/>
            <a:r>
              <a:rPr lang="es" b="1" dirty="0"/>
              <a:t>Contexto:</a:t>
            </a:r>
          </a:p>
          <a:p>
            <a:pPr algn="just"/>
            <a:r>
              <a:rPr lang="es" b="1" dirty="0"/>
              <a:t>– aceleración de la dependencia mundial de la tecnología digital a raíz de</a:t>
            </a:r>
            <a:r>
              <a:rPr lang="en-US" b="1" dirty="0"/>
              <a:t>l </a:t>
            </a:r>
            <a:r>
              <a:rPr lang="es" b="1" dirty="0"/>
              <a:t>COVID-19</a:t>
            </a:r>
          </a:p>
          <a:p>
            <a:pPr algn="just"/>
            <a:r>
              <a:rPr lang="es" b="1" dirty="0"/>
              <a:t>– </a:t>
            </a:r>
            <a:r>
              <a:rPr lang="es" u="sng" dirty="0">
                <a:hlinkClick r:id="rId3"/>
              </a:rPr>
              <a:t>Estrategia Digital</a:t>
            </a:r>
            <a:r>
              <a:rPr lang="es" dirty="0"/>
              <a:t> </a:t>
            </a:r>
            <a:r>
              <a:rPr lang="es" b="1" dirty="0"/>
              <a:t>(2019) acelerada del PNUD, incluso para abordar la brecha digital </a:t>
            </a:r>
          </a:p>
          <a:p>
            <a:pPr algn="just" rtl="0"/>
            <a:r>
              <a:rPr lang="es" b="1" dirty="0"/>
              <a:t>    </a:t>
            </a:r>
          </a:p>
          <a:p>
            <a:pPr algn="just" rtl="0"/>
            <a:endParaRPr lang="es" b="1" dirty="0"/>
          </a:p>
          <a:p>
            <a:pPr algn="just" rtl="0"/>
            <a:endParaRPr lang="es" b="1" dirty="0"/>
          </a:p>
          <a:p>
            <a:pPr algn="just" rtl="0"/>
            <a:endParaRPr lang="es" b="1" dirty="0"/>
          </a:p>
          <a:p>
            <a:pPr algn="just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4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" dirty="0"/>
              <a:t>De un vistazo: lecciones aprendidas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DA3EF-F936-4D06-A86F-5C9867042EB2}"/>
              </a:ext>
            </a:extLst>
          </p:cNvPr>
          <p:cNvGrpSpPr/>
          <p:nvPr/>
        </p:nvGrpSpPr>
        <p:grpSpPr>
          <a:xfrm>
            <a:off x="761191" y="1970884"/>
            <a:ext cx="10669618" cy="3430015"/>
            <a:chOff x="761191" y="1970884"/>
            <a:chExt cx="10669618" cy="34300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239D43-CA72-4D32-91FB-BB08A084E834}"/>
                </a:ext>
              </a:extLst>
            </p:cNvPr>
            <p:cNvSpPr/>
            <p:nvPr/>
          </p:nvSpPr>
          <p:spPr>
            <a:xfrm>
              <a:off x="761191" y="1970884"/>
              <a:ext cx="3232891" cy="1135468"/>
            </a:xfrm>
            <a:prstGeom prst="rect">
              <a:avLst/>
            </a:prstGeom>
            <a:solidFill>
              <a:srgbClr val="3F7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A9AC2-03D7-44C5-852B-C580E02D7E78}"/>
                </a:ext>
              </a:extLst>
            </p:cNvPr>
            <p:cNvSpPr/>
            <p:nvPr/>
          </p:nvSpPr>
          <p:spPr>
            <a:xfrm>
              <a:off x="3991385" y="1971784"/>
              <a:ext cx="3918846" cy="1135468"/>
            </a:xfrm>
            <a:prstGeom prst="rect">
              <a:avLst/>
            </a:prstGeom>
            <a:gradFill flip="none" rotWithShape="1">
              <a:gsLst>
                <a:gs pos="0">
                  <a:srgbClr val="AA224C">
                    <a:shade val="30000"/>
                    <a:satMod val="115000"/>
                  </a:srgbClr>
                </a:gs>
                <a:gs pos="50000">
                  <a:srgbClr val="AA224C">
                    <a:shade val="67500"/>
                    <a:satMod val="115000"/>
                  </a:srgbClr>
                </a:gs>
                <a:gs pos="100000">
                  <a:srgbClr val="AA224C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2474C4-424B-48A6-B513-45B4662CB944}"/>
                </a:ext>
              </a:extLst>
            </p:cNvPr>
            <p:cNvSpPr/>
            <p:nvPr/>
          </p:nvSpPr>
          <p:spPr>
            <a:xfrm>
              <a:off x="7899442" y="1972683"/>
              <a:ext cx="3531367" cy="11354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EE70DF-350E-4185-BB52-E37188A06ABB}"/>
                </a:ext>
              </a:extLst>
            </p:cNvPr>
            <p:cNvGrpSpPr/>
            <p:nvPr/>
          </p:nvGrpSpPr>
          <p:grpSpPr>
            <a:xfrm>
              <a:off x="936501" y="2133211"/>
              <a:ext cx="2775287" cy="950306"/>
              <a:chOff x="0" y="-74147"/>
              <a:chExt cx="1960245" cy="67187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DBB0C92-7930-43CA-A827-5519CF3CA24E}"/>
                  </a:ext>
                </a:extLst>
              </p:cNvPr>
              <p:cNvSpPr/>
              <p:nvPr/>
            </p:nvSpPr>
            <p:spPr>
              <a:xfrm>
                <a:off x="308344" y="-51239"/>
                <a:ext cx="1651901" cy="648970"/>
              </a:xfrm>
              <a:prstGeom prst="rect">
                <a:avLst/>
              </a:prstGeom>
              <a:solidFill>
                <a:srgbClr val="3F7AB0"/>
              </a:solidFill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32">
                <a:extLst>
                  <a:ext uri="{FF2B5EF4-FFF2-40B4-BE49-F238E27FC236}">
                    <a16:creationId xmlns:a16="http://schemas.microsoft.com/office/drawing/2014/main" id="{1AEBC739-4FEA-4E6C-A20C-102C64FBC4AA}"/>
                  </a:ext>
                </a:extLst>
              </p:cNvPr>
              <p:cNvSpPr txBox="1"/>
              <p:nvPr/>
            </p:nvSpPr>
            <p:spPr>
              <a:xfrm>
                <a:off x="0" y="-74147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0582177-2E08-4507-89CE-72C128269736}"/>
                  </a:ext>
                </a:extLst>
              </p:cNvPr>
              <p:cNvCxnSpPr/>
              <p:nvPr/>
            </p:nvCxnSpPr>
            <p:spPr>
              <a:xfrm>
                <a:off x="263132" y="-13033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C0BEEFCB-44DC-402D-A22D-E2FD1C24C2D0}"/>
                </a:ext>
              </a:extLst>
            </p:cNvPr>
            <p:cNvSpPr txBox="1"/>
            <p:nvPr/>
          </p:nvSpPr>
          <p:spPr>
            <a:xfrm>
              <a:off x="4739373" y="2303524"/>
              <a:ext cx="305668" cy="58796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3BC87232-E84A-486D-BA50-C0EE7DBA0BE3}"/>
                </a:ext>
              </a:extLst>
            </p:cNvPr>
            <p:cNvSpPr txBox="1"/>
            <p:nvPr/>
          </p:nvSpPr>
          <p:spPr>
            <a:xfrm>
              <a:off x="8710578" y="2225480"/>
              <a:ext cx="2593685" cy="58796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La colaboración con el sector privado es imprescindible, siempre que se puedan resolver los dilemas éticos. 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1ACCC6-1924-4897-98DF-24F0DF5A0417}"/>
                </a:ext>
              </a:extLst>
            </p:cNvPr>
            <p:cNvSpPr/>
            <p:nvPr/>
          </p:nvSpPr>
          <p:spPr>
            <a:xfrm>
              <a:off x="3979697" y="3099161"/>
              <a:ext cx="3918846" cy="11354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97AD62-2C0F-4DFA-BE42-53A8644C08FB}"/>
                </a:ext>
              </a:extLst>
            </p:cNvPr>
            <p:cNvSpPr/>
            <p:nvPr/>
          </p:nvSpPr>
          <p:spPr>
            <a:xfrm>
              <a:off x="7899442" y="3099161"/>
              <a:ext cx="3531367" cy="1135468"/>
            </a:xfrm>
            <a:prstGeom prst="rect">
              <a:avLst/>
            </a:prstGeom>
            <a:solidFill>
              <a:srgbClr val="3F7AB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55FA89-1D61-4E67-87E9-B8B01F378DB9}"/>
                </a:ext>
              </a:extLst>
            </p:cNvPr>
            <p:cNvSpPr/>
            <p:nvPr/>
          </p:nvSpPr>
          <p:spPr>
            <a:xfrm>
              <a:off x="761191" y="3099161"/>
              <a:ext cx="3232891" cy="1135468"/>
            </a:xfrm>
            <a:prstGeom prst="rect">
              <a:avLst/>
            </a:prstGeom>
            <a:gradFill flip="none" rotWithShape="1">
              <a:gsLst>
                <a:gs pos="0">
                  <a:srgbClr val="AA224C">
                    <a:shade val="30000"/>
                    <a:satMod val="115000"/>
                  </a:srgbClr>
                </a:gs>
                <a:gs pos="50000">
                  <a:srgbClr val="AA224C">
                    <a:shade val="67500"/>
                    <a:satMod val="115000"/>
                  </a:srgbClr>
                </a:gs>
                <a:gs pos="100000">
                  <a:srgbClr val="AA224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17D6F5EA-E571-43D7-A637-223CA0159C28}"/>
                </a:ext>
              </a:extLst>
            </p:cNvPr>
            <p:cNvSpPr txBox="1"/>
            <p:nvPr/>
          </p:nvSpPr>
          <p:spPr>
            <a:xfrm>
              <a:off x="4728584" y="3415618"/>
              <a:ext cx="305668" cy="58796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D55309AD-5C63-4804-846B-ABDD97310ADA}"/>
                </a:ext>
              </a:extLst>
            </p:cNvPr>
            <p:cNvSpPr txBox="1"/>
            <p:nvPr/>
          </p:nvSpPr>
          <p:spPr>
            <a:xfrm>
              <a:off x="8659118" y="3415618"/>
              <a:ext cx="305668" cy="58796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400" dirty="0">
                  <a:solidFill>
                    <a:schemeClr val="bg1"/>
                  </a:solidFill>
                </a:rPr>
                <a:t> 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0BEEF4-6502-4518-B3A0-20BC9445A2F4}"/>
                </a:ext>
              </a:extLst>
            </p:cNvPr>
            <p:cNvSpPr/>
            <p:nvPr/>
          </p:nvSpPr>
          <p:spPr>
            <a:xfrm>
              <a:off x="6088738" y="4232331"/>
              <a:ext cx="3200400" cy="1135468"/>
            </a:xfrm>
            <a:prstGeom prst="rect">
              <a:avLst/>
            </a:prstGeom>
            <a:gradFill flip="none" rotWithShape="1">
              <a:gsLst>
                <a:gs pos="0">
                  <a:srgbClr val="AA224C">
                    <a:shade val="30000"/>
                    <a:satMod val="115000"/>
                  </a:srgbClr>
                </a:gs>
                <a:gs pos="50000">
                  <a:srgbClr val="AA224C">
                    <a:shade val="67500"/>
                    <a:satMod val="115000"/>
                  </a:srgbClr>
                </a:gs>
                <a:gs pos="100000">
                  <a:srgbClr val="AA224C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70">
              <a:extLst>
                <a:ext uri="{FF2B5EF4-FFF2-40B4-BE49-F238E27FC236}">
                  <a16:creationId xmlns:a16="http://schemas.microsoft.com/office/drawing/2014/main" id="{3A9AF4C6-D94E-4CAA-9F0A-6CDACB3035E6}"/>
                </a:ext>
              </a:extLst>
            </p:cNvPr>
            <p:cNvSpPr txBox="1"/>
            <p:nvPr/>
          </p:nvSpPr>
          <p:spPr>
            <a:xfrm>
              <a:off x="3123952" y="4434612"/>
              <a:ext cx="305668" cy="58796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B34A02-A9C7-4D86-ACEC-8DA022C5D7F4}"/>
                </a:ext>
              </a:extLst>
            </p:cNvPr>
            <p:cNvSpPr/>
            <p:nvPr/>
          </p:nvSpPr>
          <p:spPr>
            <a:xfrm>
              <a:off x="2895600" y="4232331"/>
              <a:ext cx="3200400" cy="1135468"/>
            </a:xfrm>
            <a:prstGeom prst="rect">
              <a:avLst/>
            </a:prstGeom>
            <a:solidFill>
              <a:srgbClr val="3F7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0183D05-3A60-40EC-9742-4E67F3216282}"/>
                </a:ext>
              </a:extLst>
            </p:cNvPr>
            <p:cNvGrpSpPr/>
            <p:nvPr/>
          </p:nvGrpSpPr>
          <p:grpSpPr>
            <a:xfrm>
              <a:off x="941895" y="3205246"/>
              <a:ext cx="3116018" cy="917904"/>
              <a:chOff x="0" y="0"/>
              <a:chExt cx="2200940" cy="64897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D3617C-BFEE-479B-8654-0F1208056494}"/>
                  </a:ext>
                </a:extLst>
              </p:cNvPr>
              <p:cNvSpPr/>
              <p:nvPr/>
            </p:nvSpPr>
            <p:spPr>
              <a:xfrm>
                <a:off x="308344" y="0"/>
                <a:ext cx="1892596" cy="64897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32">
                <a:extLst>
                  <a:ext uri="{FF2B5EF4-FFF2-40B4-BE49-F238E27FC236}">
                    <a16:creationId xmlns:a16="http://schemas.microsoft.com/office/drawing/2014/main" id="{7197C16B-AFEC-4E8D-9545-FD0A8BD0A1F9}"/>
                  </a:ext>
                </a:extLst>
              </p:cNvPr>
              <p:cNvSpPr txBox="1"/>
              <p:nvPr/>
            </p:nvSpPr>
            <p:spPr>
              <a:xfrm>
                <a:off x="0" y="7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CD835FD-750D-42E1-9452-E3A67B85E989}"/>
                  </a:ext>
                </a:extLst>
              </p:cNvPr>
              <p:cNvCxnSpPr/>
              <p:nvPr/>
            </p:nvCxnSpPr>
            <p:spPr>
              <a:xfrm>
                <a:off x="265814" y="63784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4BEBBC-D306-48C4-BB7D-24EF9EB8BBE1}"/>
                </a:ext>
              </a:extLst>
            </p:cNvPr>
            <p:cNvGrpSpPr/>
            <p:nvPr/>
          </p:nvGrpSpPr>
          <p:grpSpPr>
            <a:xfrm>
              <a:off x="3094284" y="4322070"/>
              <a:ext cx="3019043" cy="1078829"/>
              <a:chOff x="0" y="-37869"/>
              <a:chExt cx="2133320" cy="7621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8AB681-E566-4FCC-802F-65E68DFBDB3A}"/>
                  </a:ext>
                </a:extLst>
              </p:cNvPr>
              <p:cNvSpPr/>
              <p:nvPr/>
            </p:nvSpPr>
            <p:spPr>
              <a:xfrm>
                <a:off x="265797" y="-37869"/>
                <a:ext cx="1867523" cy="76215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32">
                <a:extLst>
                  <a:ext uri="{FF2B5EF4-FFF2-40B4-BE49-F238E27FC236}">
                    <a16:creationId xmlns:a16="http://schemas.microsoft.com/office/drawing/2014/main" id="{22C21C82-95F4-4E51-86ED-ECEE6092CF0B}"/>
                  </a:ext>
                </a:extLst>
              </p:cNvPr>
              <p:cNvSpPr txBox="1"/>
              <p:nvPr/>
            </p:nvSpPr>
            <p:spPr>
              <a:xfrm>
                <a:off x="0" y="12788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E8CCE13-8692-4E32-8ACA-A09CAFCB9DBA}"/>
                  </a:ext>
                </a:extLst>
              </p:cNvPr>
              <p:cNvCxnSpPr/>
              <p:nvPr/>
            </p:nvCxnSpPr>
            <p:spPr>
              <a:xfrm>
                <a:off x="249904" y="74428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F4A39B8-C119-4999-888B-53C655A4C86B}"/>
                </a:ext>
              </a:extLst>
            </p:cNvPr>
            <p:cNvGrpSpPr/>
            <p:nvPr/>
          </p:nvGrpSpPr>
          <p:grpSpPr>
            <a:xfrm>
              <a:off x="4235020" y="3190172"/>
              <a:ext cx="3645931" cy="1092315"/>
              <a:chOff x="-63892" y="-18544"/>
              <a:chExt cx="2575672" cy="77184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7B53CB-4324-4F39-8046-5D31E2BF0D62}"/>
                  </a:ext>
                </a:extLst>
              </p:cNvPr>
              <p:cNvSpPr/>
              <p:nvPr/>
            </p:nvSpPr>
            <p:spPr>
              <a:xfrm>
                <a:off x="247045" y="-18544"/>
                <a:ext cx="2264735" cy="77184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32">
                <a:extLst>
                  <a:ext uri="{FF2B5EF4-FFF2-40B4-BE49-F238E27FC236}">
                    <a16:creationId xmlns:a16="http://schemas.microsoft.com/office/drawing/2014/main" id="{DA054EFB-6BD6-4743-B66A-C8C3FE074E57}"/>
                  </a:ext>
                </a:extLst>
              </p:cNvPr>
              <p:cNvSpPr txBox="1"/>
              <p:nvPr/>
            </p:nvSpPr>
            <p:spPr>
              <a:xfrm>
                <a:off x="-63892" y="2149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F2E4506-847C-471C-AEF4-A4D468F39D0A}"/>
                  </a:ext>
                </a:extLst>
              </p:cNvPr>
              <p:cNvCxnSpPr/>
              <p:nvPr/>
            </p:nvCxnSpPr>
            <p:spPr>
              <a:xfrm>
                <a:off x="215319" y="74428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7DD8955-0E5E-4756-8069-D4117079E940}"/>
                </a:ext>
              </a:extLst>
            </p:cNvPr>
            <p:cNvGrpSpPr/>
            <p:nvPr/>
          </p:nvGrpSpPr>
          <p:grpSpPr>
            <a:xfrm>
              <a:off x="4235020" y="2135466"/>
              <a:ext cx="3376735" cy="989316"/>
              <a:chOff x="-63813" y="7966"/>
              <a:chExt cx="2386178" cy="69945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CAB57D1-B279-440C-9623-0081D60B1C22}"/>
                  </a:ext>
                </a:extLst>
              </p:cNvPr>
              <p:cNvSpPr/>
              <p:nvPr/>
            </p:nvSpPr>
            <p:spPr>
              <a:xfrm>
                <a:off x="273268" y="58455"/>
                <a:ext cx="2049097" cy="64897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32">
                <a:extLst>
                  <a:ext uri="{FF2B5EF4-FFF2-40B4-BE49-F238E27FC236}">
                    <a16:creationId xmlns:a16="http://schemas.microsoft.com/office/drawing/2014/main" id="{A92C7FA7-0EAE-4C2F-A87B-953C18E5C662}"/>
                  </a:ext>
                </a:extLst>
              </p:cNvPr>
              <p:cNvSpPr txBox="1"/>
              <p:nvPr/>
            </p:nvSpPr>
            <p:spPr>
              <a:xfrm>
                <a:off x="-63813" y="7966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244D4FA-A006-48B8-B248-4A880E8A435E}"/>
                  </a:ext>
                </a:extLst>
              </p:cNvPr>
              <p:cNvCxnSpPr/>
              <p:nvPr/>
            </p:nvCxnSpPr>
            <p:spPr>
              <a:xfrm>
                <a:off x="212634" y="63795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21F58E6-EC6C-44BB-B598-2F59085C1139}"/>
                </a:ext>
              </a:extLst>
            </p:cNvPr>
            <p:cNvGrpSpPr/>
            <p:nvPr/>
          </p:nvGrpSpPr>
          <p:grpSpPr>
            <a:xfrm>
              <a:off x="8197918" y="2125284"/>
              <a:ext cx="3120374" cy="1127375"/>
              <a:chOff x="-53177" y="67255"/>
              <a:chExt cx="2205663" cy="79744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3AD3B8D-E9C2-4B8E-903D-26E8E7393328}"/>
                  </a:ext>
                </a:extLst>
              </p:cNvPr>
              <p:cNvSpPr/>
              <p:nvPr/>
            </p:nvSpPr>
            <p:spPr>
              <a:xfrm>
                <a:off x="269394" y="67255"/>
                <a:ext cx="1883092" cy="79744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2">
                <a:extLst>
                  <a:ext uri="{FF2B5EF4-FFF2-40B4-BE49-F238E27FC236}">
                    <a16:creationId xmlns:a16="http://schemas.microsoft.com/office/drawing/2014/main" id="{4F2CFE5C-CA11-4BD0-B34D-C42D1DE48F9F}"/>
                  </a:ext>
                </a:extLst>
              </p:cNvPr>
              <p:cNvSpPr txBox="1"/>
              <p:nvPr/>
            </p:nvSpPr>
            <p:spPr>
              <a:xfrm>
                <a:off x="-53177" y="77002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D56189-FD74-447A-A6E4-E0176CFE91B1}"/>
                  </a:ext>
                </a:extLst>
              </p:cNvPr>
              <p:cNvCxnSpPr/>
              <p:nvPr/>
            </p:nvCxnSpPr>
            <p:spPr>
              <a:xfrm>
                <a:off x="212620" y="138128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76D3E1-75A2-440C-A28B-D1C010F6CCC6}"/>
                </a:ext>
              </a:extLst>
            </p:cNvPr>
            <p:cNvGrpSpPr/>
            <p:nvPr/>
          </p:nvGrpSpPr>
          <p:grpSpPr>
            <a:xfrm>
              <a:off x="8203312" y="3200571"/>
              <a:ext cx="3203659" cy="1110049"/>
              <a:chOff x="-63854" y="34505"/>
              <a:chExt cx="2264961" cy="78426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6DEC443-AC2B-4345-BC7D-259FC23E9A18}"/>
                  </a:ext>
                </a:extLst>
              </p:cNvPr>
              <p:cNvSpPr/>
              <p:nvPr/>
            </p:nvSpPr>
            <p:spPr>
              <a:xfrm>
                <a:off x="222193" y="42589"/>
                <a:ext cx="1978914" cy="77617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2">
                <a:extLst>
                  <a:ext uri="{FF2B5EF4-FFF2-40B4-BE49-F238E27FC236}">
                    <a16:creationId xmlns:a16="http://schemas.microsoft.com/office/drawing/2014/main" id="{34B5E7D4-FB69-41D0-9B87-8F919B66C182}"/>
                  </a:ext>
                </a:extLst>
              </p:cNvPr>
              <p:cNvSpPr txBox="1"/>
              <p:nvPr/>
            </p:nvSpPr>
            <p:spPr>
              <a:xfrm>
                <a:off x="-63854" y="34505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39015C5-83A2-4FC8-9A0F-69EFE0344AA6}"/>
                  </a:ext>
                </a:extLst>
              </p:cNvPr>
              <p:cNvCxnSpPr/>
              <p:nvPr/>
            </p:nvCxnSpPr>
            <p:spPr>
              <a:xfrm>
                <a:off x="196708" y="106241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014B510-50AC-422D-A924-B387AA8E0F4A}"/>
                </a:ext>
              </a:extLst>
            </p:cNvPr>
            <p:cNvGrpSpPr/>
            <p:nvPr/>
          </p:nvGrpSpPr>
          <p:grpSpPr>
            <a:xfrm>
              <a:off x="6151265" y="4374907"/>
              <a:ext cx="2799062" cy="957461"/>
              <a:chOff x="-85061" y="7233"/>
              <a:chExt cx="2249560" cy="67693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FE15858-0CD5-4420-ABA4-E5E39203DC32}"/>
                  </a:ext>
                </a:extLst>
              </p:cNvPr>
              <p:cNvSpPr/>
              <p:nvPr/>
            </p:nvSpPr>
            <p:spPr>
              <a:xfrm>
                <a:off x="233010" y="7233"/>
                <a:ext cx="1931489" cy="67693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84C55F-E97D-41EE-8B61-212C170E9579}"/>
                  </a:ext>
                </a:extLst>
              </p:cNvPr>
              <p:cNvSpPr txBox="1"/>
              <p:nvPr/>
            </p:nvSpPr>
            <p:spPr>
              <a:xfrm>
                <a:off x="-85061" y="18005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28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3B6BABB-C5C4-4784-8D97-275F0B9D3F85}"/>
                  </a:ext>
                </a:extLst>
              </p:cNvPr>
              <p:cNvCxnSpPr/>
              <p:nvPr/>
            </p:nvCxnSpPr>
            <p:spPr>
              <a:xfrm>
                <a:off x="180722" y="90345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DAEAB2-B730-46FC-94DB-BACFCF51A9E8}"/>
                </a:ext>
              </a:extLst>
            </p:cNvPr>
            <p:cNvSpPr/>
            <p:nvPr/>
          </p:nvSpPr>
          <p:spPr>
            <a:xfrm>
              <a:off x="1268980" y="2142445"/>
              <a:ext cx="276500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Las iniciativas digitales notables en los países en crisis siguen sin documentarse ni evaluarse.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40769F-B557-4BCB-9179-3AC2E8301D39}"/>
                </a:ext>
              </a:extLst>
            </p:cNvPr>
            <p:cNvSpPr/>
            <p:nvPr/>
          </p:nvSpPr>
          <p:spPr>
            <a:xfrm>
              <a:off x="4661288" y="2164574"/>
              <a:ext cx="319679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Apoyar la conectividad y el  libre acceso es positivo. Apoyar una “conectividad significativa” es mejor. 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0BABA87-2FA5-4C0B-B4A1-007769962E4F}"/>
                </a:ext>
              </a:extLst>
            </p:cNvPr>
            <p:cNvSpPr/>
            <p:nvPr/>
          </p:nvSpPr>
          <p:spPr>
            <a:xfrm>
              <a:off x="1337177" y="3088228"/>
              <a:ext cx="252574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La transformación digital está relacionada con la provisión, la conexión y el desarrollo del talento, más que con la tecnología.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D97B10-0C60-427F-B55C-1E74BB2D1E63}"/>
                </a:ext>
              </a:extLst>
            </p:cNvPr>
            <p:cNvSpPr/>
            <p:nvPr/>
          </p:nvSpPr>
          <p:spPr>
            <a:xfrm>
              <a:off x="4655696" y="3213083"/>
              <a:ext cx="300350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La digitalización exitosa requiere tiempo y debe considerarse cuidadosamente la preparación y la cultura local.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CD919D-2C4F-43D6-9C54-805FCF3A3F1B}"/>
                </a:ext>
              </a:extLst>
            </p:cNvPr>
            <p:cNvSpPr/>
            <p:nvPr/>
          </p:nvSpPr>
          <p:spPr>
            <a:xfrm>
              <a:off x="8579620" y="3224311"/>
              <a:ext cx="27464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La digitalización se beneficia de asumir riesgos y colaborar con los </a:t>
              </a:r>
              <a:r>
                <a:rPr lang="es-ES" sz="1400" b="1" dirty="0" err="1">
                  <a:solidFill>
                    <a:schemeClr val="bg1"/>
                  </a:solidFill>
                </a:rPr>
                <a:t>disruptores</a:t>
              </a:r>
              <a:r>
                <a:rPr lang="es-ES" sz="1400" b="1" dirty="0">
                  <a:solidFill>
                    <a:schemeClr val="bg1"/>
                  </a:solidFill>
                </a:rPr>
                <a:t> digitales locales.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2E8715-08F0-4ABD-89A4-F72392F575CA}"/>
                </a:ext>
              </a:extLst>
            </p:cNvPr>
            <p:cNvSpPr/>
            <p:nvPr/>
          </p:nvSpPr>
          <p:spPr>
            <a:xfrm>
              <a:off x="3467251" y="4523212"/>
              <a:ext cx="26128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Cuidado con la brecha. La “brecha digital” es real y esta creciendo.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1FD4D9-8E86-4094-BC4D-7F8CCDB34CC6}"/>
                </a:ext>
              </a:extLst>
            </p:cNvPr>
            <p:cNvSpPr/>
            <p:nvPr/>
          </p:nvSpPr>
          <p:spPr>
            <a:xfrm>
              <a:off x="6535064" y="4309643"/>
              <a:ext cx="285382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Actuar sobre la información de datos es clave, especialmente para las decisiones relacionadas con la ampliación y la replicación.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98341"/>
            <a:ext cx="6207826" cy="812883"/>
          </a:xfrm>
        </p:spPr>
        <p:txBody>
          <a:bodyPr rtlCol="0"/>
          <a:lstStyle/>
          <a:p>
            <a:pPr rtl="0"/>
            <a:r>
              <a:rPr lang="es" dirty="0"/>
              <a:t>Las iniciativas digitales </a:t>
            </a:r>
            <a:r>
              <a:rPr lang="en-US" dirty="0"/>
              <a:t>notables</a:t>
            </a:r>
            <a:r>
              <a:rPr lang="es" dirty="0"/>
              <a:t> en los países en crisis siguen sin documentarse ni evaluarse.</a:t>
            </a:r>
          </a:p>
          <a:p>
            <a:pPr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450063"/>
            <a:ext cx="7176200" cy="4074561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1200"/>
              </a:spcBef>
            </a:pPr>
            <a:r>
              <a:rPr lang="es" sz="2000" dirty="0"/>
              <a:t>Se han encontrado soluciones digitales en todos los ámbitos de acción, principalmente el desarrollo (gobernanza electrónica, salud digital, etc.)</a:t>
            </a:r>
          </a:p>
          <a:p>
            <a:pPr rtl="0">
              <a:lnSpc>
                <a:spcPct val="100000"/>
              </a:lnSpc>
              <a:spcBef>
                <a:spcPts val="1200"/>
              </a:spcBef>
            </a:pPr>
            <a:r>
              <a:rPr lang="es" sz="2000" dirty="0"/>
              <a:t>Crisis: equipos biométricos para la inscripción de los votantes; financiación digital para transferir los sueldos; sistemas de alerta temprana y vigilancia del clima</a:t>
            </a:r>
          </a:p>
          <a:p>
            <a:pPr rtl="0">
              <a:lnSpc>
                <a:spcPct val="100000"/>
              </a:lnSpc>
              <a:spcBef>
                <a:spcPts val="1200"/>
              </a:spcBef>
            </a:pPr>
            <a:r>
              <a:rPr lang="es" sz="2000" dirty="0"/>
              <a:t>Crisis: principalmente la transición a un formato digital (aumento de la eficiencia) y no </a:t>
            </a:r>
            <a:r>
              <a:rPr lang="en-US" sz="2000" dirty="0"/>
              <a:t>al</a:t>
            </a:r>
            <a:r>
              <a:rPr lang="es" sz="2000" dirty="0"/>
              <a:t> empleo de tecnologías digitales (mejora de la calidad)</a:t>
            </a:r>
          </a:p>
          <a:p>
            <a:pPr rtl="0">
              <a:lnSpc>
                <a:spcPct val="100000"/>
              </a:lnSpc>
              <a:spcBef>
                <a:spcPts val="1200"/>
              </a:spcBef>
            </a:pPr>
            <a:r>
              <a:rPr lang="es" sz="2000" dirty="0"/>
              <a:t>Proyectos piloto: drones (Malí, Siria), cadena de bloques (Líbano), etc.; normalmente no se evalúan </a:t>
            </a:r>
            <a:r>
              <a:rPr lang="en-US" sz="2000" dirty="0" err="1"/>
              <a:t>completamente</a:t>
            </a:r>
            <a:endParaRPr lang="es" sz="2000" dirty="0"/>
          </a:p>
          <a:p>
            <a:pPr rtl="0"/>
            <a:endParaRPr lang="en-US" sz="2000" dirty="0"/>
          </a:p>
          <a:p>
            <a:pPr rtl="0"/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414658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73212" y="202662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271573" y="2274837"/>
            <a:ext cx="2532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algn="ctr" rtl="0"/>
            <a:endParaRPr lang="en-US" b="1" dirty="0">
              <a:solidFill>
                <a:srgbClr val="25C6E3"/>
              </a:solidFill>
            </a:endParaRPr>
          </a:p>
          <a:p>
            <a:pPr algn="ctr" rtl="0"/>
            <a:r>
              <a:rPr lang="es" dirty="0"/>
              <a:t>Afganistán </a:t>
            </a:r>
          </a:p>
          <a:p>
            <a:pPr algn="ctr" rtl="0"/>
            <a:r>
              <a:rPr lang="es" dirty="0"/>
              <a:t>Sierra Leona </a:t>
            </a:r>
          </a:p>
          <a:p>
            <a:pPr algn="ctr" rtl="0"/>
            <a:r>
              <a:rPr lang="es" dirty="0"/>
              <a:t>Guinea-Bissau</a:t>
            </a:r>
          </a:p>
          <a:p>
            <a:pPr algn="ctr" rtl="0"/>
            <a:r>
              <a:rPr lang="es" dirty="0"/>
              <a:t>República Centroafricana</a:t>
            </a:r>
          </a:p>
          <a:p>
            <a:pPr algn="ctr" rtl="0"/>
            <a:r>
              <a:rPr lang="es" dirty="0"/>
              <a:t>Barbados </a:t>
            </a:r>
          </a:p>
          <a:p>
            <a:pPr algn="ctr" rtl="0"/>
            <a:r>
              <a:rPr lang="es" dirty="0"/>
              <a:t>Liberia </a:t>
            </a:r>
          </a:p>
        </p:txBody>
      </p:sp>
    </p:spTree>
    <p:extLst>
      <p:ext uri="{BB962C8B-B14F-4D97-AF65-F5344CB8AC3E}">
        <p14:creationId xmlns:p14="http://schemas.microsoft.com/office/powerpoint/2010/main" val="377135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452509"/>
            <a:ext cx="6245025" cy="995416"/>
          </a:xfrm>
        </p:spPr>
        <p:txBody>
          <a:bodyPr rtlCol="0"/>
          <a:lstStyle/>
          <a:p>
            <a:pPr rtl="0"/>
            <a:r>
              <a:rPr lang="es" dirty="0"/>
              <a:t>Apoyar la conectividad y el libre acceso es positivo. Apoyar una “conectividad </a:t>
            </a:r>
            <a:r>
              <a:rPr lang="en-US" dirty="0" err="1"/>
              <a:t>significativa</a:t>
            </a:r>
            <a:r>
              <a:rPr lang="es" dirty="0"/>
              <a:t>” es mejor.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9" y="2708297"/>
            <a:ext cx="6690108" cy="3578203"/>
          </a:xfrm>
        </p:spPr>
        <p:txBody>
          <a:bodyPr rtlCol="0"/>
          <a:lstStyle/>
          <a:p>
            <a:pPr rtl="0"/>
            <a:r>
              <a:rPr lang="es" sz="2000" dirty="0"/>
              <a:t>Se necesita una infraestructura crítica para </a:t>
            </a:r>
            <a:r>
              <a:rPr lang="en-US" sz="2000" dirty="0"/>
              <a:t>el </a:t>
            </a:r>
            <a:r>
              <a:rPr lang="en-US" sz="2000" dirty="0" err="1"/>
              <a:t>despliegue</a:t>
            </a:r>
            <a:r>
              <a:rPr lang="es" sz="2000" dirty="0"/>
              <a:t>, la ampliación y la sostenibilidad de las iniciativas de digitalización (por ejemplo, la red de telefonía móvil e Internet)</a:t>
            </a:r>
          </a:p>
          <a:p>
            <a:pPr rtl="0"/>
            <a:endParaRPr lang="en-US" sz="2000" dirty="0"/>
          </a:p>
          <a:p>
            <a:pPr rtl="0"/>
            <a:r>
              <a:rPr lang="es" sz="2000" dirty="0"/>
              <a:t>Funciones clave tanto del gobierno como del sector privado</a:t>
            </a:r>
          </a:p>
          <a:p>
            <a:pPr rtl="0"/>
            <a:endParaRPr lang="en-US" sz="2000" dirty="0"/>
          </a:p>
          <a:p>
            <a:r>
              <a:rPr lang="es-ES" sz="2000" dirty="0"/>
              <a:t>La conectividad es significativa cuando la alfabetización y las habilidades digitales están generalizadas, existe un entorno propicio para la innovación y las soluciones digitales son inclusivas y equitativas</a:t>
            </a:r>
            <a:endParaRPr lang="es" sz="2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447316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905870" y="202662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627627" y="2265392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>
                <a:solidFill>
                  <a:srgbClr val="25C6E3"/>
                </a:solidFill>
              </a:rPr>
              <a:t>Ejemplos: </a:t>
            </a:r>
          </a:p>
          <a:p>
            <a:pPr algn="ctr" rtl="0"/>
            <a:endParaRPr lang="en-US" b="1" dirty="0">
              <a:solidFill>
                <a:srgbClr val="25C6E3"/>
              </a:solidFill>
            </a:endParaRPr>
          </a:p>
          <a:p>
            <a:pPr algn="ctr" rtl="0"/>
            <a:r>
              <a:rPr lang="es"/>
              <a:t>Kazajstán </a:t>
            </a:r>
          </a:p>
          <a:p>
            <a:pPr algn="ctr" rtl="0"/>
            <a:r>
              <a:rPr lang="es"/>
              <a:t>Tanzanía </a:t>
            </a:r>
          </a:p>
          <a:p>
            <a:pPr algn="ctr" rtl="0"/>
            <a:r>
              <a:rPr lang="es"/>
              <a:t>Zambia </a:t>
            </a:r>
          </a:p>
          <a:p>
            <a:pPr algn="ctr" rtl="0"/>
            <a:r>
              <a:rPr lang="es"/>
              <a:t>Malawi </a:t>
            </a:r>
          </a:p>
          <a:p>
            <a:pPr algn="ctr" rtl="0"/>
            <a:r>
              <a:rPr lang="es"/>
              <a:t>Etiopía</a:t>
            </a:r>
          </a:p>
          <a:p>
            <a:pPr algn="ctr" rtl="0"/>
            <a:r>
              <a:rPr lang="es"/>
              <a:t>Bhután </a:t>
            </a:r>
          </a:p>
        </p:txBody>
      </p:sp>
    </p:spTree>
    <p:extLst>
      <p:ext uri="{BB962C8B-B14F-4D97-AF65-F5344CB8AC3E}">
        <p14:creationId xmlns:p14="http://schemas.microsoft.com/office/powerpoint/2010/main" val="154430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3.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278740"/>
            <a:ext cx="6121200" cy="1007260"/>
          </a:xfrm>
        </p:spPr>
        <p:txBody>
          <a:bodyPr rtlCol="0"/>
          <a:lstStyle/>
          <a:p>
            <a:r>
              <a:rPr lang="es" dirty="0"/>
              <a:t>La colaboración con el sector privado es </a:t>
            </a:r>
            <a:r>
              <a:rPr lang="en-US" dirty="0" err="1"/>
              <a:t>imprescindible</a:t>
            </a:r>
            <a:r>
              <a:rPr lang="es" dirty="0"/>
              <a:t>, siempre que se puedan resolver los dilemas éticos. </a:t>
            </a:r>
          </a:p>
          <a:p>
            <a:pPr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035" y="2524770"/>
            <a:ext cx="6682890" cy="4094462"/>
          </a:xfrm>
        </p:spPr>
        <p:txBody>
          <a:bodyPr rtlCol="0"/>
          <a:lstStyle/>
          <a:p>
            <a:pPr rtl="0"/>
            <a:r>
              <a:rPr lang="es" sz="2000" dirty="0"/>
              <a:t>El sector privado suele tener en propiedad redes y datos, por lo que desempeña un papel </a:t>
            </a:r>
            <a:r>
              <a:rPr lang="en-US" sz="2000" dirty="0"/>
              <a:t>clave</a:t>
            </a:r>
            <a:r>
              <a:rPr lang="es" sz="2000" dirty="0"/>
              <a:t> en lo que respecta a la cobertura, la fiabilidad y la calidad de la conectividad digital</a:t>
            </a:r>
          </a:p>
          <a:p>
            <a:pPr rtl="0"/>
            <a:endParaRPr lang="en-US" sz="2000" dirty="0"/>
          </a:p>
          <a:p>
            <a:pPr rtl="0"/>
            <a:r>
              <a:rPr lang="es" sz="2000" dirty="0"/>
              <a:t>La colaboración con el sector privado y el aprovechamiento de sus capacidades son factores clave para el éxito de</a:t>
            </a:r>
            <a:r>
              <a:rPr lang="en-US" sz="2000" dirty="0"/>
              <a:t>l </a:t>
            </a:r>
            <a:r>
              <a:rPr lang="en-US" sz="2000" dirty="0" err="1"/>
              <a:t>despliegue</a:t>
            </a:r>
            <a:r>
              <a:rPr lang="en-US" sz="2000" dirty="0"/>
              <a:t> </a:t>
            </a:r>
            <a:r>
              <a:rPr lang="es" sz="2000" dirty="0"/>
              <a:t>y la ampliación de las iniciativas nacionales en materia de digitalización</a:t>
            </a:r>
          </a:p>
          <a:p>
            <a:pPr marL="0" indent="0" rtl="0">
              <a:buNone/>
            </a:pPr>
            <a:endParaRPr lang="en-US" sz="2000" dirty="0"/>
          </a:p>
          <a:p>
            <a:pPr rtl="0"/>
            <a:r>
              <a:rPr lang="es" sz="2000" dirty="0"/>
              <a:t>Hay que abordar los dilemas éticos, yendo más allá de la privacidad y la protección de los datos para incluir la dignidad y la autonomía humana, la discriminación y el desequilibrio de poder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284030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742584" y="202662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168298" y="2375816"/>
            <a:ext cx="2344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algn="ctr" rtl="0"/>
            <a:endParaRPr lang="en-US" b="1" dirty="0">
              <a:solidFill>
                <a:srgbClr val="25C6E3"/>
              </a:solidFill>
            </a:endParaRPr>
          </a:p>
          <a:p>
            <a:pPr algn="ctr" rtl="0"/>
            <a:r>
              <a:rPr lang="es" dirty="0"/>
              <a:t>Sierra Leona </a:t>
            </a:r>
          </a:p>
          <a:p>
            <a:pPr algn="ctr" rtl="0"/>
            <a:r>
              <a:rPr lang="es" dirty="0"/>
              <a:t>Bangladesh </a:t>
            </a:r>
          </a:p>
          <a:p>
            <a:pPr algn="ctr" rtl="0"/>
            <a:r>
              <a:rPr lang="es" dirty="0"/>
              <a:t>Países insulares del Pacífico </a:t>
            </a:r>
          </a:p>
          <a:p>
            <a:pPr algn="ctr" rtl="0"/>
            <a:r>
              <a:rPr lang="es" dirty="0"/>
              <a:t>Zimbabwe </a:t>
            </a:r>
          </a:p>
          <a:p>
            <a:pPr algn="ctr" rtl="0"/>
            <a:r>
              <a:rPr lang="es" dirty="0"/>
              <a:t>Kirguistán</a:t>
            </a:r>
          </a:p>
        </p:txBody>
      </p:sp>
    </p:spTree>
    <p:extLst>
      <p:ext uri="{BB962C8B-B14F-4D97-AF65-F5344CB8AC3E}">
        <p14:creationId xmlns:p14="http://schemas.microsoft.com/office/powerpoint/2010/main" val="105604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4.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8" y="1213749"/>
            <a:ext cx="6997502" cy="1083234"/>
          </a:xfrm>
        </p:spPr>
        <p:txBody>
          <a:bodyPr rtlCol="0"/>
          <a:lstStyle/>
          <a:p>
            <a:r>
              <a:rPr lang="es-ES" dirty="0"/>
              <a:t>La transformación digital está relacionada con la provisión, la conexión y el desarrollo del talento, más que con la tecnología.</a:t>
            </a:r>
          </a:p>
          <a:p>
            <a:pPr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8" y="2427054"/>
            <a:ext cx="6673652" cy="4267928"/>
          </a:xfrm>
        </p:spPr>
        <p:txBody>
          <a:bodyPr rtlCol="0"/>
          <a:lstStyle/>
          <a:p>
            <a:pPr rtl="0"/>
            <a:r>
              <a:rPr lang="es" sz="2000" dirty="0"/>
              <a:t>La capacidad de los gobiernos de adaptarse a un futuro más digital depende del desarrollo de la próxima generación de </a:t>
            </a:r>
            <a:r>
              <a:rPr lang="en-US" sz="2000" dirty="0" err="1"/>
              <a:t>habilidades</a:t>
            </a:r>
            <a:endParaRPr lang="es" sz="2000" dirty="0"/>
          </a:p>
          <a:p>
            <a:pPr rtl="0"/>
            <a:endParaRPr lang="en-US" sz="2000" dirty="0"/>
          </a:p>
          <a:p>
            <a:pPr rtl="0"/>
            <a:r>
              <a:rPr lang="es" sz="2000" dirty="0"/>
              <a:t>Las iniciativas de transformación digital que invierten en las capacidades de utilizar, administrar y mantener eficazmente la tecnología </a:t>
            </a:r>
            <a:r>
              <a:rPr lang="en-US" sz="2000" dirty="0" err="1"/>
              <a:t>asociada</a:t>
            </a:r>
            <a:r>
              <a:rPr lang="es" sz="2000" dirty="0"/>
              <a:t> tienen más probabilidades de éxito</a:t>
            </a:r>
          </a:p>
          <a:p>
            <a:pPr marL="0" indent="0" rtl="0">
              <a:buNone/>
            </a:pPr>
            <a:r>
              <a:rPr lang="es" sz="2000" dirty="0"/>
              <a:t> </a:t>
            </a:r>
          </a:p>
          <a:p>
            <a:pPr rtl="0"/>
            <a:r>
              <a:rPr lang="es" sz="2000" dirty="0"/>
              <a:t>La capacidad del PNUD para servir de contacto entre las dificultades locales y la experiencia mundial es un activo clave (provisión de expertos externos e internos): proporciona al PNUD una palanca para influir en el diseño de soluciones digitales que sean inclusivas y se basen en las mejores prácticas internacionales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382002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15198" y="1969374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382002" y="2084234"/>
            <a:ext cx="2028823" cy="262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algn="ctr" rtl="0"/>
            <a:endParaRPr lang="en-US" b="1" dirty="0">
              <a:solidFill>
                <a:srgbClr val="25C6E3"/>
              </a:solidFill>
            </a:endParaRPr>
          </a:p>
          <a:p>
            <a:pPr algn="ctr" rtl="0"/>
            <a:r>
              <a:rPr lang="es" dirty="0"/>
              <a:t> Moldova </a:t>
            </a:r>
          </a:p>
          <a:p>
            <a:pPr algn="ctr" rtl="0"/>
            <a:r>
              <a:rPr lang="es" dirty="0"/>
              <a:t>Región de la CEI</a:t>
            </a:r>
          </a:p>
          <a:p>
            <a:pPr algn="ctr" rtl="0"/>
            <a:r>
              <a:rPr lang="es" dirty="0"/>
              <a:t>Papua Nueva Guinea</a:t>
            </a:r>
          </a:p>
          <a:p>
            <a:pPr algn="ctr" rtl="0"/>
            <a:r>
              <a:rPr lang="es" dirty="0"/>
              <a:t>Jordania</a:t>
            </a:r>
          </a:p>
          <a:p>
            <a:pPr algn="ctr" rtl="0"/>
            <a:r>
              <a:rPr lang="es" dirty="0"/>
              <a:t>Haití</a:t>
            </a:r>
          </a:p>
          <a:p>
            <a:pPr algn="ctr" rtl="0"/>
            <a:r>
              <a:rPr lang="es" dirty="0"/>
              <a:t>Nepal</a:t>
            </a:r>
          </a:p>
        </p:txBody>
      </p:sp>
    </p:spTree>
    <p:extLst>
      <p:ext uri="{BB962C8B-B14F-4D97-AF65-F5344CB8AC3E}">
        <p14:creationId xmlns:p14="http://schemas.microsoft.com/office/powerpoint/2010/main" val="398092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5.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287776"/>
            <a:ext cx="6426001" cy="976958"/>
          </a:xfrm>
        </p:spPr>
        <p:txBody>
          <a:bodyPr rtlCol="0"/>
          <a:lstStyle/>
          <a:p>
            <a:r>
              <a:rPr lang="es-ES" dirty="0"/>
              <a:t>La digitalización exitosa requiere tiempo y debe considerarse cuidadosamente la preparación y la cultura local.</a:t>
            </a:r>
          </a:p>
          <a:p>
            <a:pPr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9" y="2453975"/>
            <a:ext cx="6697684" cy="4184950"/>
          </a:xfrm>
        </p:spPr>
        <p:txBody>
          <a:bodyPr rtlCol="0"/>
          <a:lstStyle/>
          <a:p>
            <a:pPr rtl="0"/>
            <a:r>
              <a:rPr lang="es" sz="2000" dirty="0"/>
              <a:t>Llegar a un equilibrio entre velocidad y calidad: se necesitan más tiempo, esfuerzo y capacidades en la etapa de diseño para incluir un componente digital en un programa; a menudo, se mejora en eficiencia a largo plazo</a:t>
            </a:r>
          </a:p>
          <a:p>
            <a:pPr marL="0" indent="0" rtl="0">
              <a:buNone/>
            </a:pPr>
            <a:endParaRPr lang="en-US" sz="2000" dirty="0"/>
          </a:p>
          <a:p>
            <a:pPr rtl="0"/>
            <a:r>
              <a:rPr lang="es" sz="2000" dirty="0"/>
              <a:t>Las soluciones digitales deben </a:t>
            </a:r>
            <a:r>
              <a:rPr lang="en-US" sz="2000" dirty="0" err="1"/>
              <a:t>introducirse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consonancia</a:t>
            </a:r>
            <a:r>
              <a:rPr lang="en-US" sz="2000" dirty="0"/>
              <a:t> con las</a:t>
            </a:r>
            <a:r>
              <a:rPr lang="es" sz="2000" dirty="0"/>
              <a:t> capacidad</a:t>
            </a:r>
            <a:r>
              <a:rPr lang="en-US" sz="2000" dirty="0"/>
              <a:t>es</a:t>
            </a:r>
            <a:r>
              <a:rPr lang="es" sz="2000" dirty="0"/>
              <a:t> y la preparación de los países y respetando las culturas locales; el resultado será mejor si se hace a través de una alianza con los agentes locales y en el marco de iniciativas más amplias</a:t>
            </a:r>
          </a:p>
          <a:p>
            <a:pPr rtl="0"/>
            <a:endParaRPr lang="en-US" sz="2000" dirty="0"/>
          </a:p>
          <a:p>
            <a:pPr rtl="0"/>
            <a:r>
              <a:rPr lang="es" sz="2000" dirty="0"/>
              <a:t>“Importar” y ensayar tecnologías que aún no se utilizan en los países altamente desarrollados tiende a ser problemático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392887" y="2615452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51441" y="1776255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573198" y="2136338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>
                <a:solidFill>
                  <a:srgbClr val="25C6E3"/>
                </a:solidFill>
              </a:rPr>
              <a:t>Ejemplos: </a:t>
            </a:r>
          </a:p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es">
                <a:solidFill>
                  <a:schemeClr val="tx1">
                    <a:lumMod val="75000"/>
                    <a:lumOff val="25000"/>
                  </a:schemeClr>
                </a:solidFill>
              </a:rPr>
              <a:t>Sierra Leona </a:t>
            </a:r>
          </a:p>
          <a:p>
            <a:pPr algn="ctr" rtl="0"/>
            <a:r>
              <a:rPr lang="es">
                <a:solidFill>
                  <a:schemeClr val="tx1">
                    <a:lumMod val="75000"/>
                    <a:lumOff val="25000"/>
                  </a:schemeClr>
                </a:solidFill>
              </a:rPr>
              <a:t>Guinea-Bissau</a:t>
            </a:r>
          </a:p>
          <a:p>
            <a:pPr algn="ctr" rtl="0"/>
            <a:r>
              <a:rPr lang="es">
                <a:solidFill>
                  <a:schemeClr val="tx1">
                    <a:lumMod val="75000"/>
                    <a:lumOff val="25000"/>
                  </a:schemeClr>
                </a:solidFill>
              </a:rPr>
              <a:t>Bangladesh </a:t>
            </a:r>
          </a:p>
          <a:p>
            <a:pPr algn="ctr" rtl="0"/>
            <a:r>
              <a:rPr lang="es">
                <a:solidFill>
                  <a:schemeClr val="tx1">
                    <a:lumMod val="75000"/>
                    <a:lumOff val="25000"/>
                  </a:schemeClr>
                </a:solidFill>
              </a:rPr>
              <a:t>Argentina</a:t>
            </a:r>
          </a:p>
          <a:p>
            <a:pPr algn="ctr" rtl="0"/>
            <a:r>
              <a:rPr lang="es">
                <a:solidFill>
                  <a:schemeClr val="tx1">
                    <a:lumMod val="75000"/>
                    <a:lumOff val="25000"/>
                  </a:schemeClr>
                </a:solidFill>
              </a:rPr>
              <a:t>Jordania</a:t>
            </a:r>
          </a:p>
          <a:p>
            <a:pPr algn="ctr" rtl="0"/>
            <a:r>
              <a:rPr lang="es">
                <a:solidFill>
                  <a:schemeClr val="tx1">
                    <a:lumMod val="75000"/>
                    <a:lumOff val="25000"/>
                  </a:schemeClr>
                </a:solidFill>
              </a:rPr>
              <a:t>Uganda 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9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5b18546-d2d9-4772-b115-0bba739c21a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C2D754CFBDC479F9C3F7079FAF270" ma:contentTypeVersion="12" ma:contentTypeDescription="Create a new document." ma:contentTypeScope="" ma:versionID="5f4053f0c6582e90d37904a59b6d9508">
  <xsd:schema xmlns:xsd="http://www.w3.org/2001/XMLSchema" xmlns:xs="http://www.w3.org/2001/XMLSchema" xmlns:p="http://schemas.microsoft.com/office/2006/metadata/properties" xmlns:ns2="45b18546-d2d9-4772-b115-0bba739c21ad" xmlns:ns3="9d5e6f84-5843-49cc-89a8-d7ee1a915182" targetNamespace="http://schemas.microsoft.com/office/2006/metadata/properties" ma:root="true" ma:fieldsID="a3bcecbc7c68e3d3158c91a4ace74ce9" ns2:_="" ns3:_="">
    <xsd:import namespace="45b18546-d2d9-4772-b115-0bba739c21ad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18546-d2d9-4772-b115-0bba739c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1FE8A-8F15-409F-AF62-619C69C0D537}">
  <ds:schemaRefs>
    <ds:schemaRef ds:uri="http://schemas.microsoft.com/office/2006/metadata/properties"/>
    <ds:schemaRef ds:uri="http://schemas.microsoft.com/office/infopath/2007/PartnerControls"/>
    <ds:schemaRef ds:uri="45b18546-d2d9-4772-b115-0bba739c21ad"/>
  </ds:schemaRefs>
</ds:datastoreItem>
</file>

<file path=customXml/itemProps2.xml><?xml version="1.0" encoding="utf-8"?>
<ds:datastoreItem xmlns:ds="http://schemas.openxmlformats.org/officeDocument/2006/customXml" ds:itemID="{74E360A4-A23A-47F2-8807-DD157851E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18546-d2d9-4772-b115-0bba739c21ad"/>
    <ds:schemaRef ds:uri="9d5e6f84-5843-49cc-89a8-d7ee1a915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1509</Words>
  <Application>Microsoft Office PowerPoint</Application>
  <PresentationFormat>Widescreen</PresentationFormat>
  <Paragraphs>184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Nova</vt:lpstr>
      <vt:lpstr>Calibri</vt:lpstr>
      <vt:lpstr>Calibri Light</vt:lpstr>
      <vt:lpstr>Corbel</vt:lpstr>
      <vt:lpstr>Courier New</vt:lpstr>
      <vt:lpstr>Myriad Pro</vt:lpstr>
      <vt:lpstr>Times New Roman</vt:lpstr>
      <vt:lpstr>Wingdings</vt:lpstr>
      <vt:lpstr>Office Theme</vt:lpstr>
      <vt:lpstr>LECCIONES EXTRAÍDAS DE EVALUACIONES:     </vt:lpstr>
      <vt:lpstr>Reflexiones</vt:lpstr>
      <vt:lpstr>Metodología</vt:lpstr>
      <vt:lpstr>De un vistazo: lecciones aprendidas </vt:lpstr>
      <vt:lpstr>Lección 1.</vt:lpstr>
      <vt:lpstr>Lección 2.</vt:lpstr>
      <vt:lpstr>Lección 3. </vt:lpstr>
      <vt:lpstr>Lección 4. </vt:lpstr>
      <vt:lpstr>Lección 5. </vt:lpstr>
      <vt:lpstr>Lección 6.</vt:lpstr>
      <vt:lpstr>Lección 7. </vt:lpstr>
      <vt:lpstr>Lección 8.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checklist</dc:title>
  <dc:creator/>
  <cp:lastModifiedBy/>
  <cp:revision>2</cp:revision>
  <dcterms:created xsi:type="dcterms:W3CDTF">2020-05-15T00:35:42Z</dcterms:created>
  <dcterms:modified xsi:type="dcterms:W3CDTF">2020-12-03T13:28:54Z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0x010100618C2D754CFBDC479F9C3F7079FAF270</vt:lpwstr>
  </property>
</Properties>
</file>