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10">
  <p:sldMasterIdLst>
    <p:sldMasterId id="2147483648" r:id="rId4"/>
  </p:sldMasterIdLst>
  <p:notesMasterIdLst>
    <p:notesMasterId r:id="rId16"/>
  </p:notesMasterIdLst>
  <p:handoutMasterIdLst>
    <p:handoutMasterId r:id="rId17"/>
  </p:handoutMasterIdLst>
  <p:sldIdLst>
    <p:sldId id="298" r:id="rId5"/>
    <p:sldId id="299" r:id="rId6"/>
    <p:sldId id="283" r:id="rId7"/>
    <p:sldId id="291" r:id="rId8"/>
    <p:sldId id="304" r:id="rId9"/>
    <p:sldId id="306" r:id="rId10"/>
    <p:sldId id="307" r:id="rId11"/>
    <p:sldId id="308" r:id="rId12"/>
    <p:sldId id="309" r:id="rId13"/>
    <p:sldId id="310"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AB0"/>
    <a:srgbClr val="25C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28"/>
      </p:cViewPr>
      <p:guideLst>
        <p:guide orient="horz" pos="2160"/>
        <p:guide pos="3840"/>
      </p:guideLst>
    </p:cSldViewPr>
  </p:slideViewPr>
  <p:outlineViewPr>
    <p:cViewPr>
      <p:scale>
        <a:sx n="33" d="100"/>
        <a:sy n="33" d="100"/>
      </p:scale>
      <p:origin x="0" y="-142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10/6/2020</a:t>
            </a:fld>
            <a:endParaRPr lang="zh-CN"/>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zh-CN"/>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10/6/2020</a:t>
            </a:fld>
            <a:endParaRPr lang="zh-CN"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zh-CN"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zh-CN" noProof="0"/>
          </a:p>
        </p:txBody>
      </p:sp>
    </p:spTree>
    <p:extLst>
      <p:ext uri="{BB962C8B-B14F-4D97-AF65-F5344CB8AC3E}">
        <p14:creationId xmlns:p14="http://schemas.microsoft.com/office/powerpoint/2010/main" val="89166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6" name="Text Placeholder 2">
            <a:extLst>
              <a:ext uri="{FF2B5EF4-FFF2-40B4-BE49-F238E27FC236}">
                <a16:creationId xmlns:a16="http://schemas.microsoft.com/office/drawing/2014/main" id="{9DC03169-F232-4270-94CE-17A6CD82AD9E}"/>
              </a:ext>
            </a:extLst>
          </p:cNvPr>
          <p:cNvSpPr>
            <a:spLocks noGrp="1"/>
          </p:cNvSpPr>
          <p:nvPr>
            <p:ph idx="1"/>
          </p:nvPr>
        </p:nvSpPr>
        <p:spPr>
          <a:xfrm>
            <a:off x="432000" y="1512000"/>
            <a:ext cx="11328000" cy="4679250"/>
          </a:xfrm>
          <a:prstGeom prst="rect">
            <a:avLst/>
          </a:prstGeom>
        </p:spPr>
        <p:txBody>
          <a:bodyPr vert="horz" lIns="0" tIns="0" rIns="0" bIns="0" rtlCol="0">
            <a:noAutofit/>
          </a:bodyPr>
          <a:lstStyle>
            <a:lvl1pPr marL="266700" indent="-266700">
              <a:buClr>
                <a:srgbClr val="25C6E3"/>
              </a:buClr>
              <a:buFont typeface="Wingdings" panose="05000000000000000000" pitchFamily="2" charset="2"/>
              <a:buChar char="§"/>
              <a:defRPr/>
            </a:lvl1pPr>
            <a:lvl2pPr marL="542925" indent="-276225">
              <a:buFont typeface="Courier New" panose="02070309020205020404" pitchFamily="49" charset="0"/>
              <a:buChar char="o"/>
              <a:defRPr/>
            </a:lvl2pPr>
            <a:lvl3pPr marL="809625" indent="-266700">
              <a:buFont typeface="Courier New" panose="02070309020205020404" pitchFamily="49" charset="0"/>
              <a:buChar char="o"/>
              <a:defRPr/>
            </a:lvl3pPr>
            <a:lvl4pPr marL="1076325" indent="-266700">
              <a:buFont typeface="Courier New" panose="02070309020205020404" pitchFamily="49" charset="0"/>
              <a:buChar char="o"/>
              <a:defRPr/>
            </a:lvl4pPr>
            <a:lvl5pPr marL="1343025" indent="-266700">
              <a:buFont typeface="Courier New" panose="02070309020205020404" pitchFamily="49" charset="0"/>
              <a:buChar char="o"/>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29503" y="324586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987972" y="5250494"/>
            <a:ext cx="4142828"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aster subtitle style</a:t>
            </a:r>
          </a:p>
        </p:txBody>
      </p:sp>
    </p:spTree>
    <p:extLst>
      <p:ext uri="{BB962C8B-B14F-4D97-AF65-F5344CB8AC3E}">
        <p14:creationId xmlns:p14="http://schemas.microsoft.com/office/powerpoint/2010/main" val="208365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603129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11328000" cy="504561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34501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2"/>
            <a:ext cx="5460114" cy="466571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1"/>
            <a:ext cx="5460114" cy="46657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95913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2">
                <a:lumMod val="9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a:xfrm>
            <a:off x="432000" y="432000"/>
            <a:ext cx="9251871" cy="432000"/>
          </a:xfrm>
        </p:spPr>
        <p:txBody>
          <a:bodyPr/>
          <a:lstStyle/>
          <a:p>
            <a:r>
              <a:rPr lang="en-US" noProof="0" dirty="0"/>
              <a:t>Click to edit Master title style</a:t>
            </a:r>
          </a:p>
        </p:txBody>
      </p:sp>
      <p:sp>
        <p:nvSpPr>
          <p:cNvPr id="11" name="Text Placeholder 10">
            <a:extLst>
              <a:ext uri="{FF2B5EF4-FFF2-40B4-BE49-F238E27FC236}">
                <a16:creationId xmlns:a16="http://schemas.microsoft.com/office/drawing/2014/main" id="{1B3B1662-8902-44D0-A545-5008B483D16F}"/>
              </a:ext>
            </a:extLst>
          </p:cNvPr>
          <p:cNvSpPr>
            <a:spLocks noGrp="1"/>
          </p:cNvSpPr>
          <p:nvPr>
            <p:ph type="body" sz="quarter" idx="14"/>
          </p:nvPr>
        </p:nvSpPr>
        <p:spPr>
          <a:xfrm>
            <a:off x="432000" y="1527873"/>
            <a:ext cx="9035966" cy="5002135"/>
          </a:xfrm>
        </p:spPr>
        <p:txBody>
          <a:bodyPr anchor="ctr"/>
          <a:lstStyle>
            <a:lvl1pPr marL="0" indent="0" algn="ctr">
              <a:buNone/>
              <a:defRPr sz="6000"/>
            </a:lvl1pPr>
            <a:lvl2pPr marL="266700" indent="0">
              <a:buNone/>
              <a:defRPr/>
            </a:lvl2pPr>
          </a:lstStyle>
          <a:p>
            <a:pPr lvl="0"/>
            <a:r>
              <a:rPr lang="en-US" noProof="0" dirty="0"/>
              <a:t>Click to edit Master text styles</a:t>
            </a:r>
          </a:p>
        </p:txBody>
      </p:sp>
    </p:spTree>
    <p:extLst>
      <p:ext uri="{BB962C8B-B14F-4D97-AF65-F5344CB8AC3E}">
        <p14:creationId xmlns:p14="http://schemas.microsoft.com/office/powerpoint/2010/main" val="3288757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accent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2"/>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Rectangle 3">
            <a:extLst>
              <a:ext uri="{FF2B5EF4-FFF2-40B4-BE49-F238E27FC236}">
                <a16:creationId xmlns:a16="http://schemas.microsoft.com/office/drawing/2014/main" id="{3C75F015-F0D9-43BA-B18E-088CA6E93DA3}"/>
              </a:ext>
            </a:extLst>
          </p:cNvPr>
          <p:cNvSpPr/>
          <p:nvPr userDrawn="1"/>
        </p:nvSpPr>
        <p:spPr>
          <a:xfrm>
            <a:off x="11270974" y="6248399"/>
            <a:ext cx="745435" cy="50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03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227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0670008" cy="432000"/>
          </a:xfrm>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1999" y="1511566"/>
            <a:ext cx="10670009"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1629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marL="266700" indent="-266700">
              <a:buClr>
                <a:srgbClr val="25C6E3"/>
              </a:buClr>
              <a:buFont typeface="Wingdings" panose="05000000000000000000" pitchFamily="2" charset="2"/>
              <a:buChar char="§"/>
              <a:defRPr>
                <a:solidFill>
                  <a:schemeClr val="tx1">
                    <a:lumMod val="75000"/>
                    <a:lumOff val="25000"/>
                  </a:schemeClr>
                </a:solidFill>
              </a:defRPr>
            </a:lvl1pPr>
            <a:lvl2pPr marL="542925" indent="-276225">
              <a:buFont typeface="Courier New" panose="02070309020205020404" pitchFamily="49" charset="0"/>
              <a:buChar char="o"/>
              <a:defRPr>
                <a:solidFill>
                  <a:schemeClr val="tx1">
                    <a:lumMod val="75000"/>
                    <a:lumOff val="25000"/>
                  </a:schemeClr>
                </a:solidFill>
              </a:defRPr>
            </a:lvl2pPr>
            <a:lvl3pPr marL="809625" indent="-266700">
              <a:buFont typeface="Courier New" panose="02070309020205020404" pitchFamily="49" charset="0"/>
              <a:buChar char="o"/>
              <a:defRPr>
                <a:solidFill>
                  <a:schemeClr val="tx1">
                    <a:lumMod val="75000"/>
                    <a:lumOff val="25000"/>
                  </a:schemeClr>
                </a:solidFill>
              </a:defRPr>
            </a:lvl3pPr>
            <a:lvl4pPr marL="1076325" indent="-266700">
              <a:buFont typeface="Courier New" panose="02070309020205020404" pitchFamily="49" charset="0"/>
              <a:buChar char="o"/>
              <a:defRPr>
                <a:solidFill>
                  <a:schemeClr val="tx1">
                    <a:lumMod val="75000"/>
                    <a:lumOff val="25000"/>
                  </a:schemeClr>
                </a:solidFill>
              </a:defRPr>
            </a:lvl4pPr>
            <a:lvl5pPr marL="1343025" indent="-266700">
              <a:buFont typeface="Courier New" panose="02070309020205020404" pitchFamily="49" charset="0"/>
              <a:buChar char="o"/>
              <a:defRPr>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7582"/>
          </a:xfrm>
        </p:spPr>
        <p:txBody>
          <a:bodyPr/>
          <a:lstStyle>
            <a:lvl1pPr marL="266700" indent="-266700">
              <a:buClr>
                <a:srgbClr val="25C6E3"/>
              </a:buClr>
              <a:buFont typeface="Wingdings" panose="05000000000000000000" pitchFamily="2" charset="2"/>
              <a:buChar char="§"/>
              <a:defRPr>
                <a:solidFill>
                  <a:schemeClr val="tx1">
                    <a:lumMod val="75000"/>
                    <a:lumOff val="25000"/>
                  </a:schemeClr>
                </a:solidFill>
              </a:defRPr>
            </a:lvl1pPr>
            <a:lvl2pPr marL="542925" indent="-276225">
              <a:buFont typeface="Courier New" panose="02070309020205020404" pitchFamily="49" charset="0"/>
              <a:buChar char="o"/>
              <a:defRPr>
                <a:solidFill>
                  <a:schemeClr val="tx1">
                    <a:lumMod val="75000"/>
                    <a:lumOff val="25000"/>
                  </a:schemeClr>
                </a:solidFill>
              </a:defRPr>
            </a:lvl2pPr>
            <a:lvl3pPr marL="809625" indent="-266700">
              <a:buFont typeface="Courier New" panose="02070309020205020404" pitchFamily="49" charset="0"/>
              <a:buChar char="o"/>
              <a:defRPr>
                <a:solidFill>
                  <a:schemeClr val="tx1">
                    <a:lumMod val="75000"/>
                    <a:lumOff val="25000"/>
                  </a:schemeClr>
                </a:solidFill>
              </a:defRPr>
            </a:lvl3pPr>
            <a:lvl4pPr marL="1076325" indent="-266700">
              <a:buFont typeface="Courier New" panose="02070309020205020404" pitchFamily="49" charset="0"/>
              <a:buChar char="o"/>
              <a:defRPr>
                <a:solidFill>
                  <a:schemeClr val="tx1">
                    <a:lumMod val="75000"/>
                    <a:lumOff val="25000"/>
                  </a:schemeClr>
                </a:solidFill>
              </a:defRPr>
            </a:lvl4pPr>
            <a:lvl5pPr marL="1343025" indent="-266700">
              <a:buFont typeface="Courier New" panose="02070309020205020404" pitchFamily="49" charset="0"/>
              <a:buChar char="o"/>
              <a:defRPr>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lvl1pPr marL="266700" indent="-266700">
              <a:buClr>
                <a:srgbClr val="25C6E3"/>
              </a:buClr>
              <a:buFont typeface="Wingdings" panose="05000000000000000000" pitchFamily="2" charset="2"/>
              <a:buChar char="§"/>
              <a:defRPr/>
            </a:lvl1pPr>
            <a:lvl2pPr marL="542925" indent="-276225">
              <a:buFont typeface="Courier New" panose="02070309020205020404" pitchFamily="49" charset="0"/>
              <a:buChar char="o"/>
              <a:defRPr/>
            </a:lvl2pPr>
            <a:lvl3pPr marL="809625" indent="-266700">
              <a:buFont typeface="Courier New" panose="02070309020205020404" pitchFamily="49" charset="0"/>
              <a:buChar char="o"/>
              <a:defRPr/>
            </a:lvl3pPr>
            <a:lvl4pPr marL="1076325" indent="-266700">
              <a:buFont typeface="Courier New" panose="02070309020205020404" pitchFamily="49" charset="0"/>
              <a:buChar char="o"/>
              <a:defRPr/>
            </a:lvl4pPr>
            <a:lvl5pPr marL="1343025" indent="-266700">
              <a:buFont typeface="Courier New" panose="02070309020205020404" pitchFamily="49" charset="0"/>
              <a:buChar char="o"/>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099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Thank You</a:t>
            </a:r>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Company Website</a:t>
            </a:r>
          </a:p>
        </p:txBody>
      </p:sp>
    </p:spTree>
    <p:extLst>
      <p:ext uri="{BB962C8B-B14F-4D97-AF65-F5344CB8AC3E}">
        <p14:creationId xmlns:p14="http://schemas.microsoft.com/office/powerpoint/2010/main" val="163289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marL="266700" indent="-266700">
              <a:buClr>
                <a:srgbClr val="25C6E3"/>
              </a:buClr>
              <a:buFont typeface="Wingdings" panose="05000000000000000000" pitchFamily="2" charset="2"/>
              <a:buChar char="§"/>
              <a:defRPr>
                <a:solidFill>
                  <a:schemeClr val="tx1">
                    <a:lumMod val="75000"/>
                    <a:lumOff val="25000"/>
                  </a:schemeClr>
                </a:solidFill>
              </a:defRPr>
            </a:lvl1pPr>
            <a:lvl2pPr marL="542925" indent="-276225">
              <a:buFont typeface="Courier New" panose="02070309020205020404" pitchFamily="49" charset="0"/>
              <a:buChar char="o"/>
              <a:defRPr>
                <a:solidFill>
                  <a:schemeClr val="tx1">
                    <a:lumMod val="75000"/>
                    <a:lumOff val="25000"/>
                  </a:schemeClr>
                </a:solidFill>
              </a:defRPr>
            </a:lvl2pPr>
            <a:lvl3pPr marL="809625" indent="-266700">
              <a:buFont typeface="Courier New" panose="02070309020205020404" pitchFamily="49" charset="0"/>
              <a:buChar char="o"/>
              <a:defRPr>
                <a:solidFill>
                  <a:schemeClr val="tx1">
                    <a:lumMod val="75000"/>
                    <a:lumOff val="25000"/>
                  </a:schemeClr>
                </a:solidFill>
              </a:defRPr>
            </a:lvl3pPr>
            <a:lvl4pPr marL="1076325" indent="-266700">
              <a:buFont typeface="Courier New" panose="02070309020205020404" pitchFamily="49" charset="0"/>
              <a:buChar char="o"/>
              <a:defRPr>
                <a:solidFill>
                  <a:schemeClr val="tx1">
                    <a:lumMod val="75000"/>
                    <a:lumOff val="25000"/>
                  </a:schemeClr>
                </a:solidFill>
              </a:defRPr>
            </a:lvl4pPr>
            <a:lvl5pPr marL="1343025" indent="-266700">
              <a:buFont typeface="Courier New" panose="02070309020205020404" pitchFamily="49" charset="0"/>
              <a:buChar char="o"/>
              <a:defRPr>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marL="266700" indent="-266700">
              <a:buClr>
                <a:srgbClr val="25C6E3"/>
              </a:buClr>
              <a:buFont typeface="Wingdings" panose="05000000000000000000" pitchFamily="2" charset="2"/>
              <a:buChar char="§"/>
              <a:defRPr>
                <a:solidFill>
                  <a:schemeClr val="tx1">
                    <a:lumMod val="75000"/>
                    <a:lumOff val="25000"/>
                  </a:schemeClr>
                </a:solidFill>
              </a:defRPr>
            </a:lvl1pPr>
            <a:lvl2pPr marL="542925" indent="-276225">
              <a:buFont typeface="Courier New" panose="02070309020205020404" pitchFamily="49" charset="0"/>
              <a:buChar char="o"/>
              <a:defRPr>
                <a:solidFill>
                  <a:schemeClr val="tx1">
                    <a:lumMod val="75000"/>
                    <a:lumOff val="25000"/>
                  </a:schemeClr>
                </a:solidFill>
              </a:defRPr>
            </a:lvl2pPr>
            <a:lvl3pPr marL="809625" indent="-266700">
              <a:buFont typeface="Courier New" panose="02070309020205020404" pitchFamily="49" charset="0"/>
              <a:buChar char="o"/>
              <a:defRPr>
                <a:solidFill>
                  <a:schemeClr val="tx1">
                    <a:lumMod val="75000"/>
                    <a:lumOff val="25000"/>
                  </a:schemeClr>
                </a:solidFill>
              </a:defRPr>
            </a:lvl3pPr>
            <a:lvl4pPr marL="1076325" indent="-266700">
              <a:buFont typeface="Courier New" panose="02070309020205020404" pitchFamily="49" charset="0"/>
              <a:buChar char="o"/>
              <a:defRPr>
                <a:solidFill>
                  <a:schemeClr val="tx1">
                    <a:lumMod val="75000"/>
                    <a:lumOff val="25000"/>
                  </a:schemeClr>
                </a:solidFill>
              </a:defRPr>
            </a:lvl4pPr>
            <a:lvl5pPr marL="1343025" indent="-266700">
              <a:buFont typeface="Courier New" panose="02070309020205020404" pitchFamily="49" charset="0"/>
              <a:buChar char="o"/>
              <a:defRPr>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marL="266700" indent="-266700">
              <a:buClr>
                <a:srgbClr val="25C6E3"/>
              </a:buClr>
              <a:buFont typeface="Wingdings" panose="05000000000000000000" pitchFamily="2" charset="2"/>
              <a:buChar char="§"/>
              <a:defRPr>
                <a:solidFill>
                  <a:schemeClr val="tx1">
                    <a:lumMod val="75000"/>
                    <a:lumOff val="25000"/>
                  </a:schemeClr>
                </a:solidFill>
              </a:defRPr>
            </a:lvl1pPr>
            <a:lvl2pPr marL="542925" indent="-276225">
              <a:buFont typeface="Courier New" panose="02070309020205020404" pitchFamily="49" charset="0"/>
              <a:buChar char="o"/>
              <a:defRPr>
                <a:solidFill>
                  <a:schemeClr val="tx1">
                    <a:lumMod val="75000"/>
                    <a:lumOff val="25000"/>
                  </a:schemeClr>
                </a:solidFill>
              </a:defRPr>
            </a:lvl2pPr>
            <a:lvl3pPr marL="809625" indent="-266700">
              <a:buFont typeface="Courier New" panose="02070309020205020404" pitchFamily="49" charset="0"/>
              <a:buChar char="o"/>
              <a:defRPr>
                <a:solidFill>
                  <a:schemeClr val="tx1">
                    <a:lumMod val="75000"/>
                    <a:lumOff val="25000"/>
                  </a:schemeClr>
                </a:solidFill>
              </a:defRPr>
            </a:lvl3pPr>
            <a:lvl4pPr marL="1076325" indent="-266700">
              <a:buFont typeface="Courier New" panose="02070309020205020404" pitchFamily="49" charset="0"/>
              <a:buChar char="o"/>
              <a:defRPr>
                <a:solidFill>
                  <a:schemeClr val="tx1">
                    <a:lumMod val="75000"/>
                    <a:lumOff val="25000"/>
                  </a:schemeClr>
                </a:solidFill>
              </a:defRPr>
            </a:lvl4pPr>
            <a:lvl5pPr marL="1343025" indent="-266700">
              <a:buFont typeface="Courier New" panose="02070309020205020404" pitchFamily="49" charset="0"/>
              <a:buChar char="o"/>
              <a:defRPr>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5438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dirty="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1" name="Content Placeholder 3">
            <a:extLst>
              <a:ext uri="{FF2B5EF4-FFF2-40B4-BE49-F238E27FC236}">
                <a16:creationId xmlns:a16="http://schemas.microsoft.com/office/drawing/2014/main" id="{A6A16D06-4C74-4FB1-BB34-5DD7B5A4006D}"/>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8367" t="75249" r="88099" b="23856"/>
          <a:stretch/>
        </p:blipFill>
        <p:spPr>
          <a:xfrm>
            <a:off x="432000" y="975286"/>
            <a:ext cx="1180161" cy="117895"/>
          </a:xfrm>
          <a:prstGeom prst="rect">
            <a:avLst/>
          </a:prstGeom>
        </p:spPr>
      </p:pic>
      <p:pic>
        <p:nvPicPr>
          <p:cNvPr id="12" name="Content Placeholder 3">
            <a:extLst>
              <a:ext uri="{FF2B5EF4-FFF2-40B4-BE49-F238E27FC236}">
                <a16:creationId xmlns:a16="http://schemas.microsoft.com/office/drawing/2014/main" id="{5A759588-14EA-4F12-95C3-12C5FDA0A864}"/>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34421" t="79849" r="56511" b="18054"/>
          <a:stretch/>
        </p:blipFill>
        <p:spPr>
          <a:xfrm>
            <a:off x="2935573" y="977906"/>
            <a:ext cx="1179576" cy="115274"/>
          </a:xfrm>
          <a:prstGeom prst="rect">
            <a:avLst/>
          </a:prstGeom>
        </p:spPr>
      </p:pic>
      <p:pic>
        <p:nvPicPr>
          <p:cNvPr id="13" name="Content Placeholder 3">
            <a:extLst>
              <a:ext uri="{FF2B5EF4-FFF2-40B4-BE49-F238E27FC236}">
                <a16:creationId xmlns:a16="http://schemas.microsoft.com/office/drawing/2014/main" id="{F4DFCAF2-6C27-43E0-B7DB-3D1A6C2A247B}"/>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24724" t="80157" r="66474" b="17805"/>
          <a:stretch/>
        </p:blipFill>
        <p:spPr>
          <a:xfrm>
            <a:off x="1684079" y="975285"/>
            <a:ext cx="1179576" cy="117895"/>
          </a:xfrm>
          <a:prstGeom prst="rect">
            <a:avLst/>
          </a:prstGeom>
        </p:spPr>
      </p:pic>
      <p:sp>
        <p:nvSpPr>
          <p:cNvPr id="7" name="Slide Number Placeholder 5">
            <a:extLst>
              <a:ext uri="{FF2B5EF4-FFF2-40B4-BE49-F238E27FC236}">
                <a16:creationId xmlns:a16="http://schemas.microsoft.com/office/drawing/2014/main" id="{B538B0A2-5697-400E-963E-8A280463135B}"/>
              </a:ext>
            </a:extLst>
          </p:cNvPr>
          <p:cNvSpPr txBox="1">
            <a:spLocks/>
          </p:cNvSpPr>
          <p:nvPr userDrawn="1"/>
        </p:nvSpPr>
        <p:spPr>
          <a:xfrm>
            <a:off x="11527828" y="6225906"/>
            <a:ext cx="464344" cy="400188"/>
          </a:xfrm>
          <a:prstGeom prst="roundRect">
            <a:avLst>
              <a:gd name="adj" fmla="val 9526"/>
            </a:avLst>
          </a:prstGeom>
          <a:noFill/>
          <a:ln w="6350">
            <a:noFill/>
          </a:ln>
        </p:spPr>
        <p:txBody>
          <a:bodyPr vert="horz" lIns="0" tIns="0" rIns="0" bIns="0" rtlCol="0" anchor="ctr"/>
          <a:lstStyle>
            <a:defPPr>
              <a:defRPr lang="en-US"/>
            </a:defPPr>
            <a:lvl1pPr marL="0" algn="ctr" defTabSz="914400" rtl="0" eaLnBrk="1" latinLnBrk="0" hangingPunct="1">
              <a:defRPr sz="1200" i="1"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i="0" smtClean="0">
                <a:solidFill>
                  <a:schemeClr val="tx1"/>
                </a:solidFill>
                <a:latin typeface="+mn-lt"/>
              </a:rPr>
              <a:pPr/>
              <a:t>‹#›</a:t>
            </a:fld>
            <a:endParaRPr lang="zh-CN" i="0" dirty="0">
              <a:solidFill>
                <a:schemeClr val="tx1"/>
              </a:solidFill>
              <a:latin typeface="SimSun"/>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3" r:id="rId3"/>
    <p:sldLayoutId id="2147483658" r:id="rId4"/>
    <p:sldLayoutId id="2147483665" r:id="rId5"/>
    <p:sldLayoutId id="2147483666" r:id="rId6"/>
    <p:sldLayoutId id="2147483659" r:id="rId7"/>
    <p:sldLayoutId id="2147483664" r:id="rId8"/>
    <p:sldLayoutId id="2147483656" r:id="rId9"/>
    <p:sldLayoutId id="2147483657" r:id="rId10"/>
    <p:sldLayoutId id="2147483667" r:id="rId11"/>
    <p:sldLayoutId id="2147483668" r:id="rId12"/>
    <p:sldLayoutId id="2147483650" r:id="rId13"/>
    <p:sldLayoutId id="2147483652" r:id="rId14"/>
    <p:sldLayoutId id="2147483670" r:id="rId15"/>
    <p:sldLayoutId id="2147483673"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rgbClr val="25C6E3"/>
        </a:buClr>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Courier New" panose="02070309020205020404" pitchFamily="49" charset="0"/>
        <a:buChar char="o"/>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Courier New" panose="02070309020205020404" pitchFamily="49" charset="0"/>
        <a:buChar char="o"/>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eb.undp.org/evaluation/reflectio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laser, scene&#10;&#10;Description automatically generated">
            <a:extLst>
              <a:ext uri="{FF2B5EF4-FFF2-40B4-BE49-F238E27FC236}">
                <a16:creationId xmlns:a16="http://schemas.microsoft.com/office/drawing/2014/main" id="{BDDEB021-C098-4A0C-BCA7-7200A19500A1}"/>
              </a:ext>
            </a:extLst>
          </p:cNvPr>
          <p:cNvPicPr>
            <a:picLocks noGrp="1" noChangeAspect="1"/>
          </p:cNvPicPr>
          <p:nvPr>
            <p:ph type="pic" sz="quarter" idx="10"/>
          </p:nvPr>
        </p:nvPicPr>
        <p:blipFill>
          <a:blip r:embed="rId2"/>
          <a:srcRect l="21544" r="21544"/>
          <a:stretch>
            <a:fillRect/>
          </a:stretch>
        </p:blipFill>
        <p:spPr/>
      </p:pic>
      <p:sp>
        <p:nvSpPr>
          <p:cNvPr id="7" name="Freeform 5">
            <a:extLst>
              <a:ext uri="{FF2B5EF4-FFF2-40B4-BE49-F238E27FC236}">
                <a16:creationId xmlns:a16="http://schemas.microsoft.com/office/drawing/2014/main" id="{0179E5C2-4794-4406-ADAB-44B73EDE4E46}"/>
              </a:ext>
              <a:ext uri="{C183D7F6-B498-43B3-948B-1728B52AA6E4}">
                <adec:decorative xmlns:adec="http://schemas.microsoft.com/office/drawing/2017/decorative" val="1"/>
              </a:ext>
            </a:extLst>
          </p:cNvPr>
          <p:cNvSpPr>
            <a:spLocks noChangeAspect="1"/>
          </p:cNvSpPr>
          <p:nvPr/>
        </p:nvSpPr>
        <p:spPr bwMode="auto">
          <a:xfrm>
            <a:off x="901310" y="2866237"/>
            <a:ext cx="4705225" cy="399176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a:effectLst>
            <a:glow rad="101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dirty="0">
              <a:solidFill>
                <a:schemeClr val="tx1">
                  <a:lumMod val="75000"/>
                  <a:lumOff val="25000"/>
                </a:schemeClr>
              </a:solidFill>
            </a:endParaRPr>
          </a:p>
        </p:txBody>
      </p:sp>
      <p:sp>
        <p:nvSpPr>
          <p:cNvPr id="3" name="Title 2">
            <a:extLst>
              <a:ext uri="{FF2B5EF4-FFF2-40B4-BE49-F238E27FC236}">
                <a16:creationId xmlns:a16="http://schemas.microsoft.com/office/drawing/2014/main" id="{DB03EF07-8A1D-43B2-88BD-DC5B08BAF17A}"/>
              </a:ext>
            </a:extLst>
          </p:cNvPr>
          <p:cNvSpPr>
            <a:spLocks noGrp="1"/>
          </p:cNvSpPr>
          <p:nvPr>
            <p:ph type="ctrTitle"/>
          </p:nvPr>
        </p:nvSpPr>
        <p:spPr>
          <a:xfrm>
            <a:off x="1909539" y="3479189"/>
            <a:ext cx="2688770" cy="1656393"/>
          </a:xfrm>
          <a:noFill/>
          <a:ln>
            <a:noFill/>
          </a:ln>
        </p:spPr>
        <p:txBody>
          <a:bodyPr/>
          <a:lstStyle/>
          <a:p>
            <a:pPr lvl="0" algn="ctr">
              <a:lnSpc>
                <a:spcPct val="120000"/>
              </a:lnSpc>
              <a:spcBef>
                <a:spcPts val="0"/>
              </a:spcBef>
            </a:pPr>
            <a:r>
              <a:rPr lang="zh-CN" sz="2400" spc="0" dirty="0">
                <a:solidFill>
                  <a:schemeClr val="tx1">
                    <a:lumMod val="75000"/>
                    <a:lumOff val="25000"/>
                  </a:schemeClr>
                </a:solidFill>
                <a:latin typeface="SimSun"/>
                <a:cs typeface="SimSun"/>
              </a:rPr>
              <a:t>从评价中获得的经验教训：</a:t>
            </a:r>
            <a:br>
              <a:rPr dirty="0"/>
            </a:br>
            <a:br>
              <a:rPr dirty="0"/>
            </a:br>
            <a:br>
              <a:rPr dirty="0"/>
            </a:br>
            <a:endParaRPr lang="zh-CN" sz="2400" dirty="0">
              <a:solidFill>
                <a:schemeClr val="tx1">
                  <a:lumMod val="75000"/>
                  <a:lumOff val="25000"/>
                </a:schemeClr>
              </a:solidFill>
            </a:endParaRPr>
          </a:p>
        </p:txBody>
      </p:sp>
      <p:sp>
        <p:nvSpPr>
          <p:cNvPr id="4" name="Subtitle 3">
            <a:extLst>
              <a:ext uri="{FF2B5EF4-FFF2-40B4-BE49-F238E27FC236}">
                <a16:creationId xmlns:a16="http://schemas.microsoft.com/office/drawing/2014/main" id="{040D55DA-6079-4777-A1DB-30938361C13C}"/>
              </a:ext>
            </a:extLst>
          </p:cNvPr>
          <p:cNvSpPr>
            <a:spLocks noGrp="1"/>
          </p:cNvSpPr>
          <p:nvPr>
            <p:ph type="subTitle" idx="1"/>
          </p:nvPr>
        </p:nvSpPr>
        <p:spPr>
          <a:xfrm>
            <a:off x="1468213" y="4862118"/>
            <a:ext cx="3571418" cy="1238629"/>
          </a:xfrm>
        </p:spPr>
        <p:txBody>
          <a:bodyPr/>
          <a:lstStyle/>
          <a:p>
            <a:pPr marL="0" indent="0" algn="ctr">
              <a:lnSpc>
                <a:spcPct val="120000"/>
              </a:lnSpc>
              <a:spcAft>
                <a:spcPts val="600"/>
              </a:spcAft>
              <a:buFont typeface="Wingdings" panose="05000000000000000000" pitchFamily="2" charset="2"/>
              <a:buNone/>
            </a:pPr>
            <a:r>
              <a:rPr lang="zh-CN" altLang="zh-CN" sz="2400" dirty="0">
                <a:solidFill>
                  <a:srgbClr val="404040"/>
                </a:solidFill>
                <a:latin typeface="宋体" panose="02010600030101010101" pitchFamily="2" charset="-122"/>
                <a:ea typeface="宋体" panose="02010600030101010101" pitchFamily="2" charset="-122"/>
              </a:rPr>
              <a:t>联合国开发计划署对 </a:t>
            </a:r>
          </a:p>
          <a:p>
            <a:pPr marL="0" indent="0" algn="ctr">
              <a:lnSpc>
                <a:spcPct val="120000"/>
              </a:lnSpc>
              <a:spcAft>
                <a:spcPts val="600"/>
              </a:spcAft>
              <a:buFont typeface="Wingdings" panose="05000000000000000000" pitchFamily="2" charset="2"/>
              <a:buNone/>
            </a:pPr>
            <a:r>
              <a:rPr lang="zh-CN" altLang="zh-CN" sz="2400" dirty="0">
                <a:solidFill>
                  <a:srgbClr val="404040"/>
                </a:solidFill>
                <a:latin typeface="宋体" panose="02010600030101010101" pitchFamily="2" charset="-122"/>
                <a:ea typeface="宋体" panose="02010600030101010101" pitchFamily="2" charset="-122"/>
              </a:rPr>
              <a:t>选举进程的支持</a:t>
            </a:r>
          </a:p>
        </p:txBody>
      </p:sp>
      <p:pic>
        <p:nvPicPr>
          <p:cNvPr id="5" name="Picture 4" descr="A close up of a sign&#10;&#10;Description automatically generated">
            <a:extLst>
              <a:ext uri="{FF2B5EF4-FFF2-40B4-BE49-F238E27FC236}">
                <a16:creationId xmlns:a16="http://schemas.microsoft.com/office/drawing/2014/main" id="{6960AF56-A38D-4CFC-B645-A574F88F1905}"/>
              </a:ext>
            </a:extLst>
          </p:cNvPr>
          <p:cNvPicPr>
            <a:picLocks noChangeAspect="1"/>
          </p:cNvPicPr>
          <p:nvPr/>
        </p:nvPicPr>
        <p:blipFill>
          <a:blip r:embed="rId3"/>
          <a:stretch>
            <a:fillRect/>
          </a:stretch>
        </p:blipFill>
        <p:spPr>
          <a:xfrm>
            <a:off x="8860971" y="185058"/>
            <a:ext cx="3124200" cy="1338943"/>
          </a:xfrm>
          <a:prstGeom prst="rect">
            <a:avLst/>
          </a:prstGeom>
        </p:spPr>
      </p:pic>
    </p:spTree>
    <p:extLst>
      <p:ext uri="{BB962C8B-B14F-4D97-AF65-F5344CB8AC3E}">
        <p14:creationId xmlns:p14="http://schemas.microsoft.com/office/powerpoint/2010/main" val="2372489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zh-CN">
                <a:latin typeface="SimSun"/>
                <a:cs typeface="SimSun"/>
              </a:rPr>
              <a:t>经验教训 6.</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999" y="1416629"/>
            <a:ext cx="6207827" cy="812883"/>
          </a:xfrm>
        </p:spPr>
        <p:txBody>
          <a:bodyPr/>
          <a:lstStyle/>
          <a:p>
            <a:r>
              <a:rPr lang="zh-CN" altLang="zh-CN" sz="2400" b="1" dirty="0">
                <a:latin typeface="宋体" panose="02010600030101010101" pitchFamily="2" charset="-122"/>
                <a:ea typeface="宋体" panose="02010600030101010101" pitchFamily="2" charset="-122"/>
              </a:rPr>
              <a:t>支持风险分析和预警系统可以帮助预测和减少选举中的暴力。</a:t>
            </a:r>
          </a:p>
          <a:p>
            <a:endParaRPr lang="zh-CN"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1999" y="2375816"/>
            <a:ext cx="6207826" cy="1882828"/>
          </a:xfrm>
        </p:spPr>
        <p:txBody>
          <a:bodyPr/>
          <a:lstStyle/>
          <a:p>
            <a:pPr>
              <a:spcBef>
                <a:spcPct val="0"/>
              </a:spcBef>
            </a:pPr>
            <a:r>
              <a:rPr lang="zh-CN" altLang="zh-CN" dirty="0">
                <a:solidFill>
                  <a:srgbClr val="404040"/>
                </a:solidFill>
                <a:latin typeface="宋体" panose="02010600030101010101" pitchFamily="2" charset="-122"/>
                <a:ea typeface="宋体" panose="02010600030101010101" pitchFamily="2" charset="-122"/>
              </a:rPr>
              <a:t>预警系统和联合行动指挥室促进选举管理机构与其他政府机构之间的紧密工作关系，从而提升选举安全性，增强利益攸关方的信心</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与开发署其他侧重于社会凝聚力和建设和平的项目共同努力，打击虚假信息，并加强和平选举的努力</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部署和平与发展顾问加强了国家一级的风险分析和缓解工作</a:t>
            </a:r>
            <a:endParaRPr lang="zh-CN" dirty="0">
              <a:latin typeface="宋体" panose="02010600030101010101" pitchFamily="2" charset="-122"/>
              <a:ea typeface="宋体" panose="02010600030101010101" pitchFamily="2" charset="-122"/>
              <a:cs typeface="SimSun"/>
            </a:endParaRPr>
          </a:p>
        </p:txBody>
      </p:sp>
      <p:sp>
        <p:nvSpPr>
          <p:cNvPr id="6" name="Freeform 5">
            <a:extLst>
              <a:ext uri="{FF2B5EF4-FFF2-40B4-BE49-F238E27FC236}">
                <a16:creationId xmlns:a16="http://schemas.microsoft.com/office/drawing/2014/main" id="{208E6E9B-A1D6-4EC2-B832-268E81B8B512}"/>
              </a:ext>
              <a:ext uri="{C183D7F6-B498-43B3-948B-1728B52AA6E4}">
                <adec:decorative xmlns:adec="http://schemas.microsoft.com/office/drawing/2017/decorative" val="1"/>
              </a:ext>
            </a:extLst>
          </p:cNvPr>
          <p:cNvSpPr>
            <a:spLocks noChangeAspect="1"/>
          </p:cNvSpPr>
          <p:nvPr/>
        </p:nvSpPr>
        <p:spPr bwMode="auto">
          <a:xfrm>
            <a:off x="7938525" y="2026626"/>
            <a:ext cx="3196115" cy="28047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ln w="9525">
            <a:prstDash val="sysDash"/>
            <a:headEnd/>
            <a:tailEn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E560EBA-1AC3-4E65-AF61-A61EBED95839}"/>
              </a:ext>
            </a:extLst>
          </p:cNvPr>
          <p:cNvSpPr txBox="1"/>
          <p:nvPr/>
        </p:nvSpPr>
        <p:spPr>
          <a:xfrm>
            <a:off x="8241224" y="2249612"/>
            <a:ext cx="2571155" cy="2862322"/>
          </a:xfrm>
          <a:prstGeom prst="rect">
            <a:avLst/>
          </a:prstGeom>
          <a:noFill/>
        </p:spPr>
        <p:txBody>
          <a:bodyPr wrap="square" rtlCol="0">
            <a:spAutoFit/>
          </a:bodyPr>
          <a:lstStyle/>
          <a:p>
            <a:pPr algn="ctr"/>
            <a:r>
              <a:rPr lang="zh-CN" b="1" dirty="0">
                <a:solidFill>
                  <a:srgbClr val="25C6E3"/>
                </a:solidFill>
                <a:latin typeface="SimSun"/>
                <a:cs typeface="SimSun"/>
              </a:rPr>
              <a:t>示例：</a:t>
            </a:r>
            <a:endParaRPr lang="en-US" altLang="zh-CN" b="1" dirty="0">
              <a:solidFill>
                <a:srgbClr val="25C6E3"/>
              </a:solidFill>
              <a:latin typeface="SimSun"/>
              <a:cs typeface="SimSun"/>
            </a:endParaRPr>
          </a:p>
          <a:p>
            <a:pPr algn="ctr"/>
            <a:r>
              <a:rPr lang="zh-CN" altLang="zh-CN" dirty="0">
                <a:solidFill>
                  <a:srgbClr val="404040"/>
                </a:solidFill>
                <a:ea typeface="SimSun" panose="02010600030101010101" pitchFamily="2" charset="-122"/>
              </a:rPr>
              <a:t>阿富汗、萨尔瓦多、冈比亚、科特迪瓦、肯尼亚、吉尔吉斯斯坦、利比里亚、莫桑比克、尼泊尔、塞拉利昂、 </a:t>
            </a:r>
          </a:p>
          <a:p>
            <a:pPr algn="ctr"/>
            <a:r>
              <a:rPr lang="zh-CN" altLang="zh-CN" dirty="0">
                <a:solidFill>
                  <a:srgbClr val="404040"/>
                </a:solidFill>
                <a:ea typeface="SimSun" panose="02010600030101010101" pitchFamily="2" charset="-122"/>
              </a:rPr>
              <a:t>所罗门群岛、坦桑尼亚</a:t>
            </a:r>
          </a:p>
          <a:p>
            <a:pPr algn="ctr"/>
            <a:endParaRPr lang="en-US" altLang="zh-CN" b="1" dirty="0">
              <a:solidFill>
                <a:srgbClr val="25C6E3"/>
              </a:solidFill>
              <a:latin typeface="SimSun"/>
              <a:cs typeface="SimSun"/>
            </a:endParaRPr>
          </a:p>
          <a:p>
            <a:pPr algn="ctr"/>
            <a:endParaRPr lang="zh-CN" b="1" dirty="0">
              <a:solidFill>
                <a:srgbClr val="25C6E3"/>
              </a:solidFill>
              <a:latin typeface="SimSun"/>
              <a:cs typeface="SimSun"/>
            </a:endParaRPr>
          </a:p>
          <a:p>
            <a:endParaRPr lang="zh-CN" dirty="0"/>
          </a:p>
        </p:txBody>
      </p:sp>
    </p:spTree>
    <p:extLst>
      <p:ext uri="{BB962C8B-B14F-4D97-AF65-F5344CB8AC3E}">
        <p14:creationId xmlns:p14="http://schemas.microsoft.com/office/powerpoint/2010/main" val="160529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C4330FBA-FEA8-B941-8864-B3DEDDE80404}"/>
              </a:ext>
            </a:extLst>
          </p:cNvPr>
          <p:cNvPicPr>
            <a:picLocks noGrp="1" noChangeAspect="1"/>
          </p:cNvPicPr>
          <p:nvPr>
            <p:ph type="pic" sz="quarter" idx="10"/>
          </p:nvPr>
        </p:nvPicPr>
        <p:blipFill>
          <a:blip r:embed="rId3">
            <a:alphaModFix amt="85000"/>
          </a:blip>
          <a:srcRect/>
          <a:stretch/>
        </p:blipFill>
        <p:spPr>
          <a:xfrm>
            <a:off x="1" y="0"/>
            <a:ext cx="10655455" cy="6857999"/>
          </a:xfrm>
        </p:spPr>
      </p:pic>
      <p:sp>
        <p:nvSpPr>
          <p:cNvPr id="32" name="Freeform 5">
            <a:extLst>
              <a:ext uri="{FF2B5EF4-FFF2-40B4-BE49-F238E27FC236}">
                <a16:creationId xmlns:a16="http://schemas.microsoft.com/office/drawing/2014/main" id="{85E0D4E1-E389-4671-B0E7-165A10A05425}"/>
              </a:ext>
              <a:ext uri="{C183D7F6-B498-43B3-948B-1728B52AA6E4}">
                <adec:decorative xmlns:adec="http://schemas.microsoft.com/office/drawing/2017/decorative" val="1"/>
              </a:ext>
            </a:extLst>
          </p:cNvPr>
          <p:cNvSpPr>
            <a:spLocks noChangeAspect="1"/>
          </p:cNvSpPr>
          <p:nvPr/>
        </p:nvSpPr>
        <p:spPr bwMode="auto">
          <a:xfrm>
            <a:off x="657730" y="2373397"/>
            <a:ext cx="5645099" cy="4500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a:effectLst>
            <a:glow rad="635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8186FEAF-6E1E-4258-94C3-5C589D4B5ADE}"/>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Title 19">
            <a:extLst>
              <a:ext uri="{FF2B5EF4-FFF2-40B4-BE49-F238E27FC236}">
                <a16:creationId xmlns:a16="http://schemas.microsoft.com/office/drawing/2014/main" id="{7C11A64B-7EA5-442C-8405-73273A5331D1}"/>
              </a:ext>
            </a:extLst>
          </p:cNvPr>
          <p:cNvSpPr>
            <a:spLocks noGrp="1"/>
          </p:cNvSpPr>
          <p:nvPr>
            <p:ph type="ctrTitle"/>
          </p:nvPr>
        </p:nvSpPr>
        <p:spPr>
          <a:xfrm>
            <a:off x="1693174" y="3090229"/>
            <a:ext cx="3309258" cy="914401"/>
          </a:xfrm>
          <a:noFill/>
          <a:ln>
            <a:noFill/>
          </a:ln>
        </p:spPr>
        <p:txBody>
          <a:bodyPr/>
          <a:lstStyle/>
          <a:p>
            <a:r>
              <a:rPr lang="zh-CN" dirty="0">
                <a:solidFill>
                  <a:srgbClr val="25C6E3"/>
                </a:solidFill>
                <a:latin typeface="SimSun"/>
                <a:cs typeface="SimSun"/>
              </a:rPr>
              <a:t>谢谢</a:t>
            </a:r>
          </a:p>
        </p:txBody>
      </p:sp>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2115240" y="4335850"/>
            <a:ext cx="3521514" cy="288000"/>
          </a:xfrm>
        </p:spPr>
        <p:txBody>
          <a:bodyPr/>
          <a:lstStyle/>
          <a:p>
            <a:r>
              <a:rPr lang="zh-CN" b="1" dirty="0">
                <a:solidFill>
                  <a:schemeClr val="tx1"/>
                </a:solidFill>
                <a:latin typeface="SimSun"/>
                <a:cs typeface="SimSun"/>
              </a:rPr>
              <a:t>@undp_evaluation</a:t>
            </a:r>
          </a:p>
        </p:txBody>
      </p:sp>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2115240" y="4861658"/>
            <a:ext cx="3521514" cy="288000"/>
          </a:xfrm>
        </p:spPr>
        <p:txBody>
          <a:bodyPr/>
          <a:lstStyle/>
          <a:p>
            <a:r>
              <a:rPr lang="zh-CN" b="1" dirty="0">
                <a:solidFill>
                  <a:schemeClr val="tx1"/>
                </a:solidFill>
                <a:latin typeface="SimSun"/>
                <a:cs typeface="SimSun"/>
              </a:rPr>
              <a:t>@ieoundp</a:t>
            </a:r>
          </a:p>
        </p:txBody>
      </p:sp>
      <p:sp>
        <p:nvSpPr>
          <p:cNvPr id="22" name="Text Placeholder 21">
            <a:extLst>
              <a:ext uri="{FF2B5EF4-FFF2-40B4-BE49-F238E27FC236}">
                <a16:creationId xmlns:a16="http://schemas.microsoft.com/office/drawing/2014/main" id="{43DBE4D9-1044-49A3-ABD5-477041FF2B63}"/>
              </a:ext>
            </a:extLst>
          </p:cNvPr>
          <p:cNvSpPr>
            <a:spLocks noGrp="1"/>
          </p:cNvSpPr>
          <p:nvPr>
            <p:ph type="body" sz="quarter" idx="18"/>
          </p:nvPr>
        </p:nvSpPr>
        <p:spPr>
          <a:xfrm>
            <a:off x="2115240" y="5469685"/>
            <a:ext cx="3521514" cy="288000"/>
          </a:xfrm>
        </p:spPr>
        <p:txBody>
          <a:bodyPr/>
          <a:lstStyle/>
          <a:p>
            <a:r>
              <a:rPr lang="zh-CN" sz="1600" b="1" dirty="0">
                <a:solidFill>
                  <a:schemeClr val="tx1"/>
                </a:solidFill>
                <a:latin typeface="SimSun"/>
                <a:cs typeface="SimSun"/>
                <a:hlinkClick r:id="rId4">
                  <a:extLst>
                    <a:ext uri="{A12FA001-AC4F-418D-AE19-62706E023703}">
                      <ahyp:hlinkClr xmlns:ahyp="http://schemas.microsoft.com/office/drawing/2018/hyperlinkcolor" val="tx"/>
                    </a:ext>
                  </a:extLst>
                </a:hlinkClick>
              </a:rPr>
              <a:t>http://web.undp.org/evaluation/reflections</a:t>
            </a:r>
            <a:endParaRPr lang="zh-CN" sz="1600" b="1" dirty="0">
              <a:solidFill>
                <a:schemeClr val="tx1"/>
              </a:solidFill>
            </a:endParaRPr>
          </a:p>
        </p:txBody>
      </p:sp>
      <p:pic>
        <p:nvPicPr>
          <p:cNvPr id="7" name="Picture 6" descr="A drawing of a cartoon character&#10;&#10;Description automatically generated">
            <a:extLst>
              <a:ext uri="{FF2B5EF4-FFF2-40B4-BE49-F238E27FC236}">
                <a16:creationId xmlns:a16="http://schemas.microsoft.com/office/drawing/2014/main" id="{700C8188-E1A5-48A1-9180-AC29F278A240}"/>
              </a:ext>
            </a:extLst>
          </p:cNvPr>
          <p:cNvPicPr>
            <a:picLocks noChangeAspect="1"/>
          </p:cNvPicPr>
          <p:nvPr/>
        </p:nvPicPr>
        <p:blipFill>
          <a:blip r:embed="rId5"/>
          <a:stretch>
            <a:fillRect/>
          </a:stretch>
        </p:blipFill>
        <p:spPr>
          <a:xfrm>
            <a:off x="1630201" y="4784743"/>
            <a:ext cx="382632" cy="382632"/>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8D4D5F75-148F-45AA-83AF-9736F0D69739}"/>
              </a:ext>
            </a:extLst>
          </p:cNvPr>
          <p:cNvPicPr>
            <a:picLocks noChangeAspect="1"/>
          </p:cNvPicPr>
          <p:nvPr/>
        </p:nvPicPr>
        <p:blipFill>
          <a:blip r:embed="rId6"/>
          <a:stretch>
            <a:fillRect/>
          </a:stretch>
        </p:blipFill>
        <p:spPr>
          <a:xfrm>
            <a:off x="1364317" y="3979102"/>
            <a:ext cx="914400" cy="914400"/>
          </a:xfrm>
          <a:prstGeom prst="rect">
            <a:avLst/>
          </a:prstGeom>
        </p:spPr>
      </p:pic>
      <p:pic>
        <p:nvPicPr>
          <p:cNvPr id="24" name="Picture 23" descr="A picture containing drawing, clock&#10;&#10;Description automatically generated">
            <a:extLst>
              <a:ext uri="{FF2B5EF4-FFF2-40B4-BE49-F238E27FC236}">
                <a16:creationId xmlns:a16="http://schemas.microsoft.com/office/drawing/2014/main" id="{1D025592-FBB9-4416-B197-C65EC6C86F27}"/>
              </a:ext>
            </a:extLst>
          </p:cNvPr>
          <p:cNvPicPr>
            <a:picLocks noChangeAspect="1"/>
          </p:cNvPicPr>
          <p:nvPr/>
        </p:nvPicPr>
        <p:blipFill>
          <a:blip r:embed="rId7"/>
          <a:stretch>
            <a:fillRect/>
          </a:stretch>
        </p:blipFill>
        <p:spPr>
          <a:xfrm>
            <a:off x="1593385" y="5300485"/>
            <a:ext cx="457200" cy="457200"/>
          </a:xfrm>
          <a:prstGeom prst="rect">
            <a:avLst/>
          </a:prstGeom>
        </p:spPr>
      </p:pic>
      <p:pic>
        <p:nvPicPr>
          <p:cNvPr id="29" name="Picture 28">
            <a:extLst>
              <a:ext uri="{FF2B5EF4-FFF2-40B4-BE49-F238E27FC236}">
                <a16:creationId xmlns:a16="http://schemas.microsoft.com/office/drawing/2014/main" id="{EAC57303-01C7-416D-B3B1-17DF7964DB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6447" y="126712"/>
            <a:ext cx="2836928" cy="1215825"/>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4C3C1D-9D52-4B69-BE53-A501B6366597}"/>
              </a:ext>
            </a:extLst>
          </p:cNvPr>
          <p:cNvSpPr>
            <a:spLocks noGrp="1"/>
          </p:cNvSpPr>
          <p:nvPr>
            <p:ph type="title"/>
          </p:nvPr>
        </p:nvSpPr>
        <p:spPr>
          <a:xfrm>
            <a:off x="432000" y="432000"/>
            <a:ext cx="11340000" cy="432000"/>
          </a:xfrm>
        </p:spPr>
        <p:txBody>
          <a:bodyPr/>
          <a:lstStyle/>
          <a:p>
            <a:r>
              <a:rPr lang="zh-CN">
                <a:latin typeface="SimSun"/>
                <a:cs typeface="SimSun"/>
              </a:rPr>
              <a:t>反思</a:t>
            </a:r>
          </a:p>
        </p:txBody>
      </p:sp>
      <p:sp>
        <p:nvSpPr>
          <p:cNvPr id="11" name="Content Placeholder 3">
            <a:extLst>
              <a:ext uri="{FF2B5EF4-FFF2-40B4-BE49-F238E27FC236}">
                <a16:creationId xmlns:a16="http://schemas.microsoft.com/office/drawing/2014/main" id="{56DA7A6F-FBC6-43C9-AF12-65313F287133}"/>
              </a:ext>
            </a:extLst>
          </p:cNvPr>
          <p:cNvSpPr>
            <a:spLocks noGrp="1"/>
          </p:cNvSpPr>
          <p:nvPr>
            <p:ph sz="half" idx="1"/>
          </p:nvPr>
        </p:nvSpPr>
        <p:spPr>
          <a:xfrm>
            <a:off x="456816" y="1511251"/>
            <a:ext cx="5339550" cy="4665712"/>
          </a:xfrm>
        </p:spPr>
        <p:txBody>
          <a:bodyPr/>
          <a:lstStyle/>
          <a:p>
            <a:pPr marL="0" indent="0">
              <a:buNone/>
            </a:pPr>
            <a:r>
              <a:rPr lang="zh-CN" dirty="0">
                <a:latin typeface="SimSun"/>
                <a:cs typeface="SimSun"/>
              </a:rPr>
              <a:t> </a:t>
            </a:r>
            <a:r>
              <a:rPr lang="zh-CN" b="1" dirty="0">
                <a:solidFill>
                  <a:schemeClr val="tx1">
                    <a:lumMod val="85000"/>
                    <a:lumOff val="15000"/>
                  </a:schemeClr>
                </a:solidFill>
                <a:latin typeface="SimSun"/>
                <a:cs typeface="SimSun"/>
              </a:rPr>
              <a:t>反思——独立评价办公室新的知识产品系列！</a:t>
            </a:r>
          </a:p>
          <a:p>
            <a:endParaRPr lang="zh-CN" dirty="0"/>
          </a:p>
          <a:p>
            <a:pPr marL="171450" indent="-171450"/>
            <a:r>
              <a:rPr lang="zh-CN" dirty="0">
                <a:latin typeface="SimSun"/>
                <a:cs typeface="SimSun"/>
              </a:rPr>
              <a:t>调查过去的评价，并从联合国开发计划署（UNDP）各方案的工作中汲取了经验教训。 </a:t>
            </a:r>
          </a:p>
          <a:p>
            <a:pPr marL="171450" indent="-171450"/>
            <a:endParaRPr lang="zh-CN" dirty="0"/>
          </a:p>
          <a:p>
            <a:pPr marL="171450" indent="-171450"/>
            <a:r>
              <a:rPr lang="zh-CN" dirty="0">
                <a:latin typeface="SimSun"/>
                <a:cs typeface="SimSun"/>
              </a:rPr>
              <a:t>提供评价证据，以改善决策制定和发展成果。 </a:t>
            </a:r>
          </a:p>
          <a:p>
            <a:pPr marL="171450" indent="-171450"/>
            <a:endParaRPr lang="zh-CN" dirty="0"/>
          </a:p>
          <a:p>
            <a:pPr marL="171450" indent="-171450"/>
            <a:r>
              <a:rPr lang="zh-CN" dirty="0">
                <a:latin typeface="SimSun"/>
                <a:cs typeface="SimSun"/>
              </a:rPr>
              <a:t>该系列文件的第一版重点介绍了从对联合国开发计划署在危机环境下所开展的工作的评价中取得的经验教训。</a:t>
            </a:r>
          </a:p>
          <a:p>
            <a:endParaRPr lang="zh-C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366" y="1415142"/>
            <a:ext cx="6006907" cy="3378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575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zh-CN">
                <a:latin typeface="SimSun"/>
                <a:cs typeface="SimSun"/>
              </a:rPr>
              <a:t>方法</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502979"/>
            <a:ext cx="5278852" cy="4653021"/>
          </a:xfrm>
        </p:spPr>
        <p:txBody>
          <a:bodyPr/>
          <a:lstStyle/>
          <a:p>
            <a:r>
              <a:rPr lang="zh-CN">
                <a:latin typeface="SimSun"/>
                <a:cs typeface="SimSun"/>
              </a:rPr>
              <a:t>快速的证据评估</a:t>
            </a:r>
          </a:p>
          <a:p>
            <a:endParaRPr lang="zh-CN" dirty="0"/>
          </a:p>
          <a:p>
            <a:r>
              <a:rPr lang="zh-CN">
                <a:latin typeface="SimSun"/>
                <a:cs typeface="SimSun"/>
              </a:rPr>
              <a:t>考虑了独立的国家层面评价和专题评价，以及国家办事处委托开展的高质量分散评价</a:t>
            </a:r>
          </a:p>
          <a:p>
            <a:pPr marL="0" indent="0">
              <a:buNone/>
            </a:pPr>
            <a:endParaRPr lang="zh-CN" dirty="0"/>
          </a:p>
          <a:p>
            <a:r>
              <a:rPr lang="zh-CN">
                <a:latin typeface="SimSun"/>
                <a:cs typeface="SimSun"/>
              </a:rPr>
              <a:t>重点在于为开发署确定相关经验教训 </a:t>
            </a:r>
          </a:p>
          <a:p>
            <a:pPr marL="0" indent="0">
              <a:buNone/>
            </a:pPr>
            <a:endParaRPr lang="zh-CN" dirty="0"/>
          </a:p>
          <a:p>
            <a:r>
              <a:rPr lang="zh-CN">
                <a:latin typeface="SimSun"/>
                <a:cs typeface="SimSun"/>
              </a:rPr>
              <a:t>分析力求提供实用且及时的见解，以支持开发署决策者有效地应对危机</a:t>
            </a:r>
            <a:endParaRPr lang="zh-CN" dirty="0"/>
          </a:p>
          <a:p>
            <a:endParaRPr lang="zh-CN" dirty="0"/>
          </a:p>
        </p:txBody>
      </p:sp>
      <p:pic>
        <p:nvPicPr>
          <p:cNvPr id="8" name="Picture Placeholder 7" descr="A picture containing laser, scene&#10;&#10;Description automatically generated">
            <a:extLst>
              <a:ext uri="{FF2B5EF4-FFF2-40B4-BE49-F238E27FC236}">
                <a16:creationId xmlns:a16="http://schemas.microsoft.com/office/drawing/2014/main" id="{1DBBE135-4279-4D07-9632-F5F2300B5673}"/>
              </a:ext>
            </a:extLst>
          </p:cNvPr>
          <p:cNvPicPr>
            <a:picLocks noGrp="1" noChangeAspect="1"/>
          </p:cNvPicPr>
          <p:nvPr>
            <p:ph type="pic" sz="quarter" idx="14"/>
          </p:nvPr>
        </p:nvPicPr>
        <p:blipFill>
          <a:blip r:embed="rId2"/>
          <a:srcRect l="29277" r="29277"/>
          <a:stretch>
            <a:fillRect/>
          </a:stretch>
        </p:blipFill>
        <p:spPr>
          <a:xfrm>
            <a:off x="8386551" y="1662972"/>
            <a:ext cx="3008965" cy="2658658"/>
          </a:xfrm>
          <a:effectLst>
            <a:reflection blurRad="6350" stA="52000" endA="300" endPos="35000" dir="5400000" sy="-100000" algn="bl" rotWithShape="0"/>
          </a:effectLst>
        </p:spPr>
      </p:pic>
      <p:sp>
        <p:nvSpPr>
          <p:cNvPr id="11" name="Freeform 5">
            <a:extLst>
              <a:ext uri="{FF2B5EF4-FFF2-40B4-BE49-F238E27FC236}">
                <a16:creationId xmlns:a16="http://schemas.microsoft.com/office/drawing/2014/main" id="{1A55A064-E3BC-48B2-AB63-4985AA833E9D}"/>
              </a:ext>
              <a:ext uri="{C183D7F6-B498-43B3-948B-1728B52AA6E4}">
                <adec:decorative xmlns:adec="http://schemas.microsoft.com/office/drawing/2017/decorative" val="1"/>
              </a:ext>
            </a:extLst>
          </p:cNvPr>
          <p:cNvSpPr>
            <a:spLocks noChangeAspect="1"/>
          </p:cNvSpPr>
          <p:nvPr/>
        </p:nvSpPr>
        <p:spPr bwMode="auto">
          <a:xfrm>
            <a:off x="7467225" y="73428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5">
            <a:extLst>
              <a:ext uri="{FF2B5EF4-FFF2-40B4-BE49-F238E27FC236}">
                <a16:creationId xmlns:a16="http://schemas.microsoft.com/office/drawing/2014/main" id="{96D7DF31-8646-42CE-8722-38EDCF3A08CC}"/>
              </a:ext>
              <a:ext uri="{C183D7F6-B498-43B3-948B-1728B52AA6E4}">
                <adec:decorative xmlns:adec="http://schemas.microsoft.com/office/drawing/2017/decorative" val="1"/>
              </a:ext>
            </a:extLst>
          </p:cNvPr>
          <p:cNvSpPr>
            <a:spLocks noChangeAspect="1"/>
          </p:cNvSpPr>
          <p:nvPr/>
        </p:nvSpPr>
        <p:spPr bwMode="auto">
          <a:xfrm>
            <a:off x="9064321" y="1971500"/>
            <a:ext cx="857583" cy="752571"/>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a:extLst>
              <a:ext uri="{FF2B5EF4-FFF2-40B4-BE49-F238E27FC236}">
                <a16:creationId xmlns:a16="http://schemas.microsoft.com/office/drawing/2014/main" id="{168E3102-48DF-4CA3-818B-217C4E84EEAF}"/>
              </a:ext>
              <a:ext uri="{C183D7F6-B498-43B3-948B-1728B52AA6E4}">
                <adec:decorative xmlns:adec="http://schemas.microsoft.com/office/drawing/2017/decorative" val="1"/>
              </a:ext>
            </a:extLst>
          </p:cNvPr>
          <p:cNvSpPr>
            <a:spLocks noChangeAspect="1"/>
          </p:cNvSpPr>
          <p:nvPr/>
        </p:nvSpPr>
        <p:spPr bwMode="auto">
          <a:xfrm>
            <a:off x="432000" y="5250322"/>
            <a:ext cx="7954551" cy="1280777"/>
          </a:xfrm>
          <a:prstGeom prst="roundRect">
            <a:avLst/>
          </a:prstGeom>
          <a:ln>
            <a:prstDash val="sysDash"/>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just"/>
            <a:endParaRPr lang="zh-CN" b="1" dirty="0"/>
          </a:p>
          <a:p>
            <a:pPr algn="just"/>
            <a:r>
              <a:rPr lang="zh-CN" altLang="zh-CN" b="1" dirty="0">
                <a:solidFill>
                  <a:srgbClr val="000000"/>
                </a:solidFill>
                <a:ea typeface="SimSun" panose="02010600030101010101" pitchFamily="2" charset="-122"/>
              </a:rPr>
              <a:t>背景</a:t>
            </a:r>
            <a:r>
              <a:rPr lang="en-US" altLang="zh-CN" b="1" dirty="0">
                <a:solidFill>
                  <a:srgbClr val="000000"/>
                </a:solidFill>
                <a:ea typeface="SimSun" panose="02010600030101010101" pitchFamily="2" charset="-122"/>
              </a:rPr>
              <a:t> </a:t>
            </a:r>
            <a:r>
              <a:rPr lang="zh-CN" altLang="zh-CN" b="1" dirty="0">
                <a:solidFill>
                  <a:srgbClr val="000000"/>
                </a:solidFill>
                <a:ea typeface="SimSun" panose="02010600030101010101" pitchFamily="2" charset="-122"/>
              </a:rPr>
              <a:t>–</a:t>
            </a:r>
            <a:r>
              <a:rPr lang="en-US" altLang="zh-CN" b="1" dirty="0">
                <a:solidFill>
                  <a:srgbClr val="000000"/>
                </a:solidFill>
                <a:ea typeface="SimSun" panose="02010600030101010101" pitchFamily="2" charset="-122"/>
              </a:rPr>
              <a:t> </a:t>
            </a:r>
            <a:r>
              <a:rPr lang="zh-CN" altLang="zh-CN" b="1" dirty="0">
                <a:solidFill>
                  <a:srgbClr val="000000"/>
                </a:solidFill>
                <a:ea typeface="SimSun" panose="02010600030101010101" pitchFamily="2" charset="-122"/>
              </a:rPr>
              <a:t>开发署对选举进程的支持</a:t>
            </a:r>
          </a:p>
          <a:p>
            <a:pPr algn="just"/>
            <a:r>
              <a:rPr lang="zh-CN" altLang="zh-CN" dirty="0">
                <a:solidFill>
                  <a:srgbClr val="000000"/>
                </a:solidFill>
                <a:ea typeface="SimSun" panose="02010600030101010101" pitchFamily="2" charset="-122"/>
              </a:rPr>
              <a:t>开发署在危机背景下对选举进程的支持包括技术援助、能力建设、选举材料采购、选举援助和工作协调以及选举篮子基金管理</a:t>
            </a:r>
          </a:p>
          <a:p>
            <a:pPr algn="just"/>
            <a:r>
              <a:rPr lang="zh-CN" b="1" dirty="0">
                <a:latin typeface="SimSun"/>
                <a:cs typeface="SimSun"/>
              </a:rPr>
              <a:t> </a:t>
            </a:r>
            <a:r>
              <a:rPr lang="zh-CN" dirty="0">
                <a:latin typeface="SimSun"/>
                <a:cs typeface="SimSun"/>
              </a:rPr>
              <a:t> </a:t>
            </a:r>
            <a:endParaRPr lang="zh-CN" dirty="0">
              <a:solidFill>
                <a:schemeClr val="tx1">
                  <a:lumMod val="75000"/>
                  <a:lumOff val="25000"/>
                </a:schemeClr>
              </a:solidFill>
              <a:latin typeface="SimSun"/>
              <a:cs typeface="SimSun"/>
            </a:endParaRPr>
          </a:p>
        </p:txBody>
      </p:sp>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zh-CN">
                <a:latin typeface="SimSun"/>
                <a:cs typeface="SimSun"/>
              </a:rPr>
              <a:t>经验教训一览表 </a:t>
            </a:r>
          </a:p>
        </p:txBody>
      </p:sp>
      <p:grpSp>
        <p:nvGrpSpPr>
          <p:cNvPr id="3" name="Group 214">
            <a:extLst>
              <a:ext uri="{FF2B5EF4-FFF2-40B4-BE49-F238E27FC236}">
                <a16:creationId xmlns:a16="http://schemas.microsoft.com/office/drawing/2014/main" id="{4D190781-2FA0-4F75-BF80-1DE2BEF635E0}"/>
              </a:ext>
            </a:extLst>
          </p:cNvPr>
          <p:cNvGrpSpPr>
            <a:grpSpLocks/>
          </p:cNvGrpSpPr>
          <p:nvPr/>
        </p:nvGrpSpPr>
        <p:grpSpPr bwMode="auto">
          <a:xfrm>
            <a:off x="300038" y="1695450"/>
            <a:ext cx="11520487" cy="4184650"/>
            <a:chOff x="2122623" y="2776128"/>
            <a:chExt cx="7536180" cy="2209180"/>
          </a:xfrm>
        </p:grpSpPr>
        <p:sp>
          <p:nvSpPr>
            <p:cNvPr id="4" name="Rectangle 5">
              <a:extLst>
                <a:ext uri="{FF2B5EF4-FFF2-40B4-BE49-F238E27FC236}">
                  <a16:creationId xmlns:a16="http://schemas.microsoft.com/office/drawing/2014/main" id="{3ECCD0D2-556D-424E-A716-EB257048B2A6}"/>
                </a:ext>
              </a:extLst>
            </p:cNvPr>
            <p:cNvSpPr>
              <a:spLocks noChangeArrowheads="1"/>
            </p:cNvSpPr>
            <p:nvPr/>
          </p:nvSpPr>
          <p:spPr bwMode="auto">
            <a:xfrm>
              <a:off x="2123109" y="2776128"/>
              <a:ext cx="2283460" cy="802005"/>
            </a:xfrm>
            <a:prstGeom prst="rect">
              <a:avLst/>
            </a:prstGeom>
            <a:solidFill>
              <a:srgbClr val="3F7AB0"/>
            </a:solidFill>
            <a:ln>
              <a:noFill/>
            </a:ln>
            <a:effectLst/>
            <a:extLst>
              <a:ext uri="{91240B29-F687-4F45-9708-019B960494DF}">
                <a14:hiddenLine xmlns:a14="http://schemas.microsoft.com/office/drawing/2010/main" w="127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endParaRPr lang="en-US" altLang="zh-CN">
                <a:solidFill>
                  <a:srgbClr val="FFFFFF"/>
                </a:solidFill>
                <a:ea typeface="SimSun" panose="02010600030101010101" pitchFamily="2" charset="-122"/>
              </a:endParaRPr>
            </a:p>
          </p:txBody>
        </p:sp>
        <p:grpSp>
          <p:nvGrpSpPr>
            <p:cNvPr id="5" name="Rectangle 6">
              <a:extLst>
                <a:ext uri="{FF2B5EF4-FFF2-40B4-BE49-F238E27FC236}">
                  <a16:creationId xmlns:a16="http://schemas.microsoft.com/office/drawing/2014/main" id="{00AEA7A5-1C0C-4ACB-9D79-0B9523F3CFAF}"/>
                </a:ext>
              </a:extLst>
            </p:cNvPr>
            <p:cNvGrpSpPr>
              <a:grpSpLocks/>
            </p:cNvGrpSpPr>
            <p:nvPr/>
          </p:nvGrpSpPr>
          <p:grpSpPr bwMode="auto">
            <a:xfrm>
              <a:off x="4402730" y="2775726"/>
              <a:ext cx="2767482" cy="804627"/>
              <a:chOff x="3785616" y="1694688"/>
              <a:chExt cx="4230624" cy="1524000"/>
            </a:xfrm>
          </p:grpSpPr>
          <p:pic>
            <p:nvPicPr>
              <p:cNvPr id="41" name="Rectangle 6">
                <a:extLst>
                  <a:ext uri="{FF2B5EF4-FFF2-40B4-BE49-F238E27FC236}">
                    <a16:creationId xmlns:a16="http://schemas.microsoft.com/office/drawing/2014/main" id="{BD275512-A8FB-4F68-9C18-BF37FD74E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616" y="1694688"/>
                <a:ext cx="4230624"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93">
                <a:extLst>
                  <a:ext uri="{FF2B5EF4-FFF2-40B4-BE49-F238E27FC236}">
                    <a16:creationId xmlns:a16="http://schemas.microsoft.com/office/drawing/2014/main" id="{8ACC4304-BE09-405A-8D40-E2532A2AF81F}"/>
                  </a:ext>
                </a:extLst>
              </p:cNvPr>
              <p:cNvSpPr>
                <a:spLocks noChangeArrowheads="1"/>
              </p:cNvSpPr>
              <p:nvPr/>
            </p:nvSpPr>
            <p:spPr bwMode="auto">
              <a:xfrm>
                <a:off x="3787829" y="1696657"/>
                <a:ext cx="4231362" cy="1519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endParaRPr lang="en-US" altLang="zh-CN">
                  <a:solidFill>
                    <a:srgbClr val="FFFFFF"/>
                  </a:solidFill>
                  <a:ea typeface="SimSun" panose="02010600030101010101" pitchFamily="2" charset="-122"/>
                </a:endParaRPr>
              </a:p>
            </p:txBody>
          </p:sp>
        </p:grpSp>
        <p:sp>
          <p:nvSpPr>
            <p:cNvPr id="6" name="Rectangle 7">
              <a:extLst>
                <a:ext uri="{FF2B5EF4-FFF2-40B4-BE49-F238E27FC236}">
                  <a16:creationId xmlns:a16="http://schemas.microsoft.com/office/drawing/2014/main" id="{A10098B1-B808-4F16-A1C6-9ECAF76D0342}"/>
                </a:ext>
              </a:extLst>
            </p:cNvPr>
            <p:cNvSpPr>
              <a:spLocks noChangeArrowheads="1"/>
            </p:cNvSpPr>
            <p:nvPr/>
          </p:nvSpPr>
          <p:spPr bwMode="auto">
            <a:xfrm>
              <a:off x="7164523" y="2777399"/>
              <a:ext cx="2494280" cy="802005"/>
            </a:xfrm>
            <a:prstGeom prst="rect">
              <a:avLst/>
            </a:prstGeom>
            <a:solidFill>
              <a:srgbClr val="002060"/>
            </a:solidFill>
            <a:ln>
              <a:noFill/>
            </a:ln>
            <a:effectLst/>
            <a:extLst>
              <a:ext uri="{91240B29-F687-4F45-9708-019B960494DF}">
                <a14:hiddenLine xmlns:a14="http://schemas.microsoft.com/office/drawing/2010/main" w="127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endParaRPr lang="en-US" altLang="zh-CN">
                <a:solidFill>
                  <a:srgbClr val="FFFFFF"/>
                </a:solidFill>
                <a:ea typeface="SimSun" panose="02010600030101010101" pitchFamily="2" charset="-122"/>
              </a:endParaRPr>
            </a:p>
          </p:txBody>
        </p:sp>
        <p:grpSp>
          <p:nvGrpSpPr>
            <p:cNvPr id="7" name="Group 8">
              <a:extLst>
                <a:ext uri="{FF2B5EF4-FFF2-40B4-BE49-F238E27FC236}">
                  <a16:creationId xmlns:a16="http://schemas.microsoft.com/office/drawing/2014/main" id="{6CA335AA-1F7E-4C0C-8DEA-02ED6C65B9CF}"/>
                </a:ext>
              </a:extLst>
            </p:cNvPr>
            <p:cNvGrpSpPr>
              <a:grpSpLocks/>
            </p:cNvGrpSpPr>
            <p:nvPr/>
          </p:nvGrpSpPr>
          <p:grpSpPr bwMode="auto">
            <a:xfrm>
              <a:off x="2246448" y="2876577"/>
              <a:ext cx="1974450" cy="601107"/>
              <a:chOff x="0" y="-88367"/>
              <a:chExt cx="1974450" cy="601696"/>
            </a:xfrm>
          </p:grpSpPr>
          <p:sp>
            <p:nvSpPr>
              <p:cNvPr id="38" name="Rectangle 9">
                <a:extLst>
                  <a:ext uri="{FF2B5EF4-FFF2-40B4-BE49-F238E27FC236}">
                    <a16:creationId xmlns:a16="http://schemas.microsoft.com/office/drawing/2014/main" id="{ACEA80CA-C5D0-4F07-8E13-345464BA1CF3}"/>
                  </a:ext>
                </a:extLst>
              </p:cNvPr>
              <p:cNvSpPr>
                <a:spLocks noChangeArrowheads="1"/>
              </p:cNvSpPr>
              <p:nvPr/>
            </p:nvSpPr>
            <p:spPr bwMode="auto">
              <a:xfrm>
                <a:off x="234731" y="-88367"/>
                <a:ext cx="1739719" cy="601696"/>
              </a:xfrm>
              <a:prstGeom prst="rect">
                <a:avLst/>
              </a:prstGeom>
              <a:solidFill>
                <a:srgbClr val="3F7AB0"/>
              </a:solidFill>
              <a:ln>
                <a:noFill/>
              </a:ln>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nSpc>
                    <a:spcPct val="107000"/>
                  </a:lnSpc>
                  <a:spcAft>
                    <a:spcPts val="800"/>
                  </a:spcAft>
                </a:pPr>
                <a:r>
                  <a:rPr lang="zh-CN" altLang="zh-CN" sz="1400" b="1" dirty="0">
                    <a:solidFill>
                      <a:srgbClr val="FFFFFF"/>
                    </a:solidFill>
                    <a:latin typeface="Calibri" panose="020F0502020204030204" pitchFamily="34" charset="0"/>
                    <a:ea typeface="SimSun" panose="02010600030101010101" pitchFamily="2" charset="-122"/>
                  </a:rPr>
                  <a:t>更有效的干预措施使用快速通道机制、现有关系和选举周期方法。</a:t>
                </a:r>
              </a:p>
            </p:txBody>
          </p:sp>
          <p:sp>
            <p:nvSpPr>
              <p:cNvPr id="39" name="TextBox 32">
                <a:extLst>
                  <a:ext uri="{FF2B5EF4-FFF2-40B4-BE49-F238E27FC236}">
                    <a16:creationId xmlns:a16="http://schemas.microsoft.com/office/drawing/2014/main" id="{93C1774D-A0B1-4CE3-81BE-393557795850}"/>
                  </a:ext>
                </a:extLst>
              </p:cNvPr>
              <p:cNvSpPr>
                <a:spLocks noChangeArrowheads="1"/>
              </p:cNvSpPr>
              <p:nvPr/>
            </p:nvSpPr>
            <p:spPr bwMode="auto">
              <a:xfrm>
                <a:off x="0" y="-74147"/>
                <a:ext cx="215525" cy="415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2800" b="1">
                    <a:solidFill>
                      <a:srgbClr val="FFFFFF"/>
                    </a:solidFill>
                    <a:latin typeface="Arial" panose="020B0604020202020204" pitchFamily="34" charset="0"/>
                    <a:ea typeface="SimSun" panose="02010600030101010101" pitchFamily="2" charset="-122"/>
                  </a:rPr>
                  <a:t>1</a:t>
                </a:r>
              </a:p>
            </p:txBody>
          </p:sp>
          <p:sp>
            <p:nvSpPr>
              <p:cNvPr id="40" name="Straight Connector 12">
                <a:extLst>
                  <a:ext uri="{FF2B5EF4-FFF2-40B4-BE49-F238E27FC236}">
                    <a16:creationId xmlns:a16="http://schemas.microsoft.com/office/drawing/2014/main" id="{A3E54C3D-BEF5-461D-B42C-AD9702C33B5C}"/>
                  </a:ext>
                </a:extLst>
              </p:cNvPr>
              <p:cNvSpPr>
                <a:spLocks noChangeShapeType="1"/>
              </p:cNvSpPr>
              <p:nvPr/>
            </p:nvSpPr>
            <p:spPr bwMode="auto">
              <a:xfrm flipH="1">
                <a:off x="231713" y="-7267"/>
                <a:ext cx="0" cy="445479"/>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 name="TextBox 34">
              <a:extLst>
                <a:ext uri="{FF2B5EF4-FFF2-40B4-BE49-F238E27FC236}">
                  <a16:creationId xmlns:a16="http://schemas.microsoft.com/office/drawing/2014/main" id="{9BC6D060-2B6D-4AC6-A7A7-D6979CD75B3D}"/>
                </a:ext>
              </a:extLst>
            </p:cNvPr>
            <p:cNvSpPr>
              <a:spLocks noChangeArrowheads="1"/>
            </p:cNvSpPr>
            <p:nvPr/>
          </p:nvSpPr>
          <p:spPr bwMode="auto">
            <a:xfrm>
              <a:off x="7703003" y="3035209"/>
              <a:ext cx="215265" cy="415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1200">
                  <a:latin typeface="Calibri" panose="020F0502020204030204" pitchFamily="34" charset="0"/>
                  <a:ea typeface="SimSun" panose="02010600030101010101" pitchFamily="2" charset="-122"/>
                </a:rPr>
                <a:t> </a:t>
              </a:r>
            </a:p>
          </p:txBody>
        </p:sp>
        <p:sp>
          <p:nvSpPr>
            <p:cNvPr id="9" name="Rectangle 15">
              <a:extLst>
                <a:ext uri="{FF2B5EF4-FFF2-40B4-BE49-F238E27FC236}">
                  <a16:creationId xmlns:a16="http://schemas.microsoft.com/office/drawing/2014/main" id="{FAABB148-2F95-48F5-B6D7-238A33A95019}"/>
                </a:ext>
              </a:extLst>
            </p:cNvPr>
            <p:cNvSpPr>
              <a:spLocks noChangeArrowheads="1"/>
            </p:cNvSpPr>
            <p:nvPr/>
          </p:nvSpPr>
          <p:spPr bwMode="auto">
            <a:xfrm>
              <a:off x="4395923" y="3573054"/>
              <a:ext cx="2767965" cy="802005"/>
            </a:xfrm>
            <a:prstGeom prst="rect">
              <a:avLst/>
            </a:prstGeom>
            <a:solidFill>
              <a:srgbClr val="002060"/>
            </a:solidFill>
            <a:ln>
              <a:noFill/>
            </a:ln>
            <a:effectLst/>
            <a:extLst>
              <a:ext uri="{91240B29-F687-4F45-9708-019B960494DF}">
                <a14:hiddenLine xmlns:a14="http://schemas.microsoft.com/office/drawing/2010/main" w="127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endParaRPr lang="en-US" altLang="zh-CN">
                <a:solidFill>
                  <a:srgbClr val="FFFFFF"/>
                </a:solidFill>
                <a:ea typeface="SimSun" panose="02010600030101010101" pitchFamily="2" charset="-122"/>
              </a:endParaRPr>
            </a:p>
          </p:txBody>
        </p:sp>
        <p:sp>
          <p:nvSpPr>
            <p:cNvPr id="10" name="Rectangle 16">
              <a:extLst>
                <a:ext uri="{FF2B5EF4-FFF2-40B4-BE49-F238E27FC236}">
                  <a16:creationId xmlns:a16="http://schemas.microsoft.com/office/drawing/2014/main" id="{F4E720E5-12C4-4A58-839D-C55C1AAF1751}"/>
                </a:ext>
              </a:extLst>
            </p:cNvPr>
            <p:cNvSpPr>
              <a:spLocks noChangeArrowheads="1"/>
            </p:cNvSpPr>
            <p:nvPr/>
          </p:nvSpPr>
          <p:spPr bwMode="auto">
            <a:xfrm>
              <a:off x="7164523" y="3573054"/>
              <a:ext cx="2494280" cy="802005"/>
            </a:xfrm>
            <a:prstGeom prst="rect">
              <a:avLst/>
            </a:prstGeom>
            <a:solidFill>
              <a:srgbClr val="3F7AB0"/>
            </a:solidFill>
            <a:ln>
              <a:noFill/>
            </a:ln>
            <a:effectLst/>
            <a:extLst>
              <a:ext uri="{91240B29-F687-4F45-9708-019B960494DF}">
                <a14:hiddenLine xmlns:a14="http://schemas.microsoft.com/office/drawing/2010/main" w="127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endParaRPr lang="en-US" altLang="zh-CN">
                <a:solidFill>
                  <a:srgbClr val="FFFFFF"/>
                </a:solidFill>
                <a:ea typeface="SimSun" panose="02010600030101010101" pitchFamily="2" charset="-122"/>
              </a:endParaRPr>
            </a:p>
          </p:txBody>
        </p:sp>
        <p:sp>
          <p:nvSpPr>
            <p:cNvPr id="11" name="Rectangle 17">
              <a:extLst>
                <a:ext uri="{FF2B5EF4-FFF2-40B4-BE49-F238E27FC236}">
                  <a16:creationId xmlns:a16="http://schemas.microsoft.com/office/drawing/2014/main" id="{CE883AA2-2859-4620-947B-D144C7DA734D}"/>
                </a:ext>
              </a:extLst>
            </p:cNvPr>
            <p:cNvSpPr>
              <a:spLocks noChangeArrowheads="1"/>
            </p:cNvSpPr>
            <p:nvPr/>
          </p:nvSpPr>
          <p:spPr bwMode="auto">
            <a:xfrm>
              <a:off x="2122623" y="3573054"/>
              <a:ext cx="2283460" cy="802005"/>
            </a:xfrm>
            <a:prstGeom prst="rect">
              <a:avLst/>
            </a:prstGeom>
            <a:gradFill rotWithShape="1">
              <a:gsLst>
                <a:gs pos="0">
                  <a:srgbClr val="680926"/>
                </a:gs>
                <a:gs pos="50000">
                  <a:srgbClr val="97123B"/>
                </a:gs>
                <a:gs pos="100000">
                  <a:srgbClr val="B41848"/>
                </a:gs>
              </a:gsLst>
              <a:lin ang="0"/>
            </a:gradFill>
            <a:ln>
              <a:noFill/>
            </a:ln>
            <a:effectLst/>
            <a:extLst>
              <a:ext uri="{91240B29-F687-4F45-9708-019B960494DF}">
                <a14:hiddenLine xmlns:a14="http://schemas.microsoft.com/office/drawing/2010/main" w="127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endParaRPr lang="en-US" altLang="zh-CN">
                <a:solidFill>
                  <a:srgbClr val="FFFFFF"/>
                </a:solidFill>
                <a:ea typeface="SimSun" panose="02010600030101010101" pitchFamily="2" charset="-122"/>
              </a:endParaRPr>
            </a:p>
          </p:txBody>
        </p:sp>
        <p:sp>
          <p:nvSpPr>
            <p:cNvPr id="12" name="TextBox 36">
              <a:extLst>
                <a:ext uri="{FF2B5EF4-FFF2-40B4-BE49-F238E27FC236}">
                  <a16:creationId xmlns:a16="http://schemas.microsoft.com/office/drawing/2014/main" id="{5FDB64B6-523C-47C2-AD97-B713DF3D3A7B}"/>
                </a:ext>
              </a:extLst>
            </p:cNvPr>
            <p:cNvSpPr>
              <a:spLocks noChangeArrowheads="1"/>
            </p:cNvSpPr>
            <p:nvPr/>
          </p:nvSpPr>
          <p:spPr bwMode="auto">
            <a:xfrm>
              <a:off x="4924878" y="3796574"/>
              <a:ext cx="215900" cy="415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1200">
                  <a:latin typeface="Calibri" panose="020F0502020204030204" pitchFamily="34" charset="0"/>
                  <a:ea typeface="SimSun" panose="02010600030101010101" pitchFamily="2" charset="-122"/>
                </a:rPr>
                <a:t> </a:t>
              </a:r>
            </a:p>
          </p:txBody>
        </p:sp>
        <p:sp>
          <p:nvSpPr>
            <p:cNvPr id="13" name="TextBox 37">
              <a:extLst>
                <a:ext uri="{FF2B5EF4-FFF2-40B4-BE49-F238E27FC236}">
                  <a16:creationId xmlns:a16="http://schemas.microsoft.com/office/drawing/2014/main" id="{7E721E86-7298-4963-A4C8-EA6494D48858}"/>
                </a:ext>
              </a:extLst>
            </p:cNvPr>
            <p:cNvSpPr>
              <a:spLocks noChangeArrowheads="1"/>
            </p:cNvSpPr>
            <p:nvPr/>
          </p:nvSpPr>
          <p:spPr bwMode="auto">
            <a:xfrm>
              <a:off x="7701098" y="3796574"/>
              <a:ext cx="215900" cy="415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1200">
                  <a:latin typeface="Calibri" panose="020F0502020204030204" pitchFamily="34" charset="0"/>
                  <a:ea typeface="SimSun" panose="02010600030101010101" pitchFamily="2" charset="-122"/>
                </a:rPr>
                <a:t> </a:t>
              </a:r>
            </a:p>
          </p:txBody>
        </p:sp>
        <p:sp>
          <p:nvSpPr>
            <p:cNvPr id="14" name="TextBox 70">
              <a:extLst>
                <a:ext uri="{FF2B5EF4-FFF2-40B4-BE49-F238E27FC236}">
                  <a16:creationId xmlns:a16="http://schemas.microsoft.com/office/drawing/2014/main" id="{4811B67A-AB85-4904-A8BC-913B52C7CC96}"/>
                </a:ext>
              </a:extLst>
            </p:cNvPr>
            <p:cNvSpPr>
              <a:spLocks noChangeArrowheads="1"/>
            </p:cNvSpPr>
            <p:nvPr/>
          </p:nvSpPr>
          <p:spPr bwMode="auto">
            <a:xfrm>
              <a:off x="2283913" y="4507139"/>
              <a:ext cx="215900" cy="415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1200">
                  <a:latin typeface="Calibri" panose="020F0502020204030204" pitchFamily="34" charset="0"/>
                  <a:ea typeface="SimSun" panose="02010600030101010101" pitchFamily="2" charset="-122"/>
                </a:rPr>
                <a:t> </a:t>
              </a:r>
            </a:p>
          </p:txBody>
        </p:sp>
        <p:grpSp>
          <p:nvGrpSpPr>
            <p:cNvPr id="15" name="Group 24">
              <a:extLst>
                <a:ext uri="{FF2B5EF4-FFF2-40B4-BE49-F238E27FC236}">
                  <a16:creationId xmlns:a16="http://schemas.microsoft.com/office/drawing/2014/main" id="{BDF16B05-6926-4624-B23B-909F907F43C0}"/>
                </a:ext>
              </a:extLst>
            </p:cNvPr>
            <p:cNvGrpSpPr>
              <a:grpSpLocks/>
            </p:cNvGrpSpPr>
            <p:nvPr/>
          </p:nvGrpSpPr>
          <p:grpSpPr bwMode="auto">
            <a:xfrm>
              <a:off x="2250258" y="3647991"/>
              <a:ext cx="2061918" cy="688627"/>
              <a:chOff x="0" y="7"/>
              <a:chExt cx="2061947" cy="689301"/>
            </a:xfrm>
          </p:grpSpPr>
          <p:sp>
            <p:nvSpPr>
              <p:cNvPr id="35" name="Rectangle 25">
                <a:extLst>
                  <a:ext uri="{FF2B5EF4-FFF2-40B4-BE49-F238E27FC236}">
                    <a16:creationId xmlns:a16="http://schemas.microsoft.com/office/drawing/2014/main" id="{A0FAB016-2E0D-466E-B4B0-A2F9BCC80564}"/>
                  </a:ext>
                </a:extLst>
              </p:cNvPr>
              <p:cNvSpPr>
                <a:spLocks noChangeArrowheads="1"/>
              </p:cNvSpPr>
              <p:nvPr/>
            </p:nvSpPr>
            <p:spPr bwMode="auto">
              <a:xfrm>
                <a:off x="252365" y="35575"/>
                <a:ext cx="1809582" cy="653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nSpc>
                    <a:spcPct val="107000"/>
                  </a:lnSpc>
                </a:pPr>
                <a:r>
                  <a:rPr lang="zh-CN" altLang="en-US" sz="1400" b="1" dirty="0">
                    <a:solidFill>
                      <a:srgbClr val="FFFFFF"/>
                    </a:solidFill>
                    <a:latin typeface="Calibri" panose="020F0502020204030204" pitchFamily="34" charset="0"/>
                    <a:ea typeface="SimSun" panose="02010600030101010101" pitchFamily="2" charset="-122"/>
                  </a:rPr>
                  <a:t>当开发署采用能力建设方法并具有灵活性时，其支持更加有效和可持续。</a:t>
                </a:r>
                <a:endParaRPr lang="zh-CN" altLang="zh-CN" sz="1400" b="1" dirty="0">
                  <a:solidFill>
                    <a:srgbClr val="FFFFFF"/>
                  </a:solidFill>
                  <a:latin typeface="Calibri" panose="020F0502020204030204" pitchFamily="34" charset="0"/>
                  <a:ea typeface="SimSun" panose="02010600030101010101" pitchFamily="2" charset="-122"/>
                </a:endParaRPr>
              </a:p>
            </p:txBody>
          </p:sp>
          <p:sp>
            <p:nvSpPr>
              <p:cNvPr id="36" name="TextBox 32">
                <a:extLst>
                  <a:ext uri="{FF2B5EF4-FFF2-40B4-BE49-F238E27FC236}">
                    <a16:creationId xmlns:a16="http://schemas.microsoft.com/office/drawing/2014/main" id="{CDF54FAF-3686-4787-B943-B6329B60D1EF}"/>
                  </a:ext>
                </a:extLst>
              </p:cNvPr>
              <p:cNvSpPr>
                <a:spLocks noChangeArrowheads="1"/>
              </p:cNvSpPr>
              <p:nvPr/>
            </p:nvSpPr>
            <p:spPr bwMode="auto">
              <a:xfrm>
                <a:off x="0" y="7"/>
                <a:ext cx="215525" cy="415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2800" b="1">
                    <a:solidFill>
                      <a:srgbClr val="FFFFFF"/>
                    </a:solidFill>
                    <a:latin typeface="Arial" panose="020B0604020202020204" pitchFamily="34" charset="0"/>
                    <a:ea typeface="SimSun" panose="02010600030101010101" pitchFamily="2" charset="-122"/>
                  </a:rPr>
                  <a:t>4</a:t>
                </a:r>
              </a:p>
            </p:txBody>
          </p:sp>
          <p:sp>
            <p:nvSpPr>
              <p:cNvPr id="37" name="Straight Connector 27">
                <a:extLst>
                  <a:ext uri="{FF2B5EF4-FFF2-40B4-BE49-F238E27FC236}">
                    <a16:creationId xmlns:a16="http://schemas.microsoft.com/office/drawing/2014/main" id="{AB8E4A34-ACE3-43B7-8633-05A2B805EDE8}"/>
                  </a:ext>
                </a:extLst>
              </p:cNvPr>
              <p:cNvSpPr>
                <a:spLocks noChangeShapeType="1"/>
              </p:cNvSpPr>
              <p:nvPr/>
            </p:nvSpPr>
            <p:spPr bwMode="auto">
              <a:xfrm flipH="1">
                <a:off x="249559" y="68483"/>
                <a:ext cx="0" cy="445479"/>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6" name="Straight Connector 31">
              <a:extLst>
                <a:ext uri="{FF2B5EF4-FFF2-40B4-BE49-F238E27FC236}">
                  <a16:creationId xmlns:a16="http://schemas.microsoft.com/office/drawing/2014/main" id="{C9366EF6-B788-4D03-A9D9-7B36116F7D1B}"/>
                </a:ext>
              </a:extLst>
            </p:cNvPr>
            <p:cNvSpPr>
              <a:spLocks noChangeShapeType="1"/>
            </p:cNvSpPr>
            <p:nvPr/>
          </p:nvSpPr>
          <p:spPr bwMode="auto">
            <a:xfrm flipH="1">
              <a:off x="2512756" y="4539921"/>
              <a:ext cx="0" cy="445387"/>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 name="Group 32">
              <a:extLst>
                <a:ext uri="{FF2B5EF4-FFF2-40B4-BE49-F238E27FC236}">
                  <a16:creationId xmlns:a16="http://schemas.microsoft.com/office/drawing/2014/main" id="{43506C18-60D4-4B83-9363-8317B3FA7CE8}"/>
                </a:ext>
              </a:extLst>
            </p:cNvPr>
            <p:cNvGrpSpPr>
              <a:grpSpLocks/>
            </p:cNvGrpSpPr>
            <p:nvPr/>
          </p:nvGrpSpPr>
          <p:grpSpPr bwMode="auto">
            <a:xfrm>
              <a:off x="4576263" y="3642645"/>
              <a:ext cx="4946645" cy="640263"/>
              <a:chOff x="-63892" y="-13235"/>
              <a:chExt cx="4947554" cy="640529"/>
            </a:xfrm>
          </p:grpSpPr>
          <p:sp>
            <p:nvSpPr>
              <p:cNvPr id="32" name="Rectangle 33">
                <a:extLst>
                  <a:ext uri="{FF2B5EF4-FFF2-40B4-BE49-F238E27FC236}">
                    <a16:creationId xmlns:a16="http://schemas.microsoft.com/office/drawing/2014/main" id="{7A71F5C3-5F0F-4CF7-B074-66DA4CD13DC7}"/>
                  </a:ext>
                </a:extLst>
              </p:cNvPr>
              <p:cNvSpPr>
                <a:spLocks noChangeArrowheads="1"/>
              </p:cNvSpPr>
              <p:nvPr/>
            </p:nvSpPr>
            <p:spPr bwMode="auto">
              <a:xfrm>
                <a:off x="3026679" y="9334"/>
                <a:ext cx="1856983" cy="617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nSpc>
                    <a:spcPct val="107000"/>
                  </a:lnSpc>
                  <a:spcAft>
                    <a:spcPts val="800"/>
                  </a:spcAft>
                </a:pPr>
                <a:r>
                  <a:rPr lang="zh-CN" altLang="zh-CN" sz="1400" b="1">
                    <a:solidFill>
                      <a:srgbClr val="FFFFFF"/>
                    </a:solidFill>
                    <a:latin typeface="Calibri" panose="020F0502020204030204" pitchFamily="34" charset="0"/>
                    <a:ea typeface="SimSun" panose="02010600030101010101" pitchFamily="2" charset="-122"/>
                  </a:rPr>
                  <a:t>支持风险分析和预警系统可以帮助预测和减少选举中的暴力。</a:t>
                </a:r>
              </a:p>
            </p:txBody>
          </p:sp>
          <p:sp>
            <p:nvSpPr>
              <p:cNvPr id="33" name="TextBox 32">
                <a:extLst>
                  <a:ext uri="{FF2B5EF4-FFF2-40B4-BE49-F238E27FC236}">
                    <a16:creationId xmlns:a16="http://schemas.microsoft.com/office/drawing/2014/main" id="{F29885CA-4161-423B-8A49-B1434DFD5F17}"/>
                  </a:ext>
                </a:extLst>
              </p:cNvPr>
              <p:cNvSpPr>
                <a:spLocks noChangeArrowheads="1"/>
              </p:cNvSpPr>
              <p:nvPr/>
            </p:nvSpPr>
            <p:spPr bwMode="auto">
              <a:xfrm>
                <a:off x="-63892" y="-13235"/>
                <a:ext cx="215525" cy="415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2800" b="1">
                    <a:solidFill>
                      <a:srgbClr val="FFFFFF"/>
                    </a:solidFill>
                    <a:latin typeface="Arial" panose="020B0604020202020204" pitchFamily="34" charset="0"/>
                    <a:ea typeface="SimSun" panose="02010600030101010101" pitchFamily="2" charset="-122"/>
                  </a:rPr>
                  <a:t>5</a:t>
                </a:r>
              </a:p>
            </p:txBody>
          </p:sp>
          <p:sp>
            <p:nvSpPr>
              <p:cNvPr id="34" name="Straight Connector 35">
                <a:extLst>
                  <a:ext uri="{FF2B5EF4-FFF2-40B4-BE49-F238E27FC236}">
                    <a16:creationId xmlns:a16="http://schemas.microsoft.com/office/drawing/2014/main" id="{517407BB-6F10-4D6E-A2B8-B4D0B99DD63D}"/>
                  </a:ext>
                </a:extLst>
              </p:cNvPr>
              <p:cNvSpPr>
                <a:spLocks noChangeShapeType="1"/>
              </p:cNvSpPr>
              <p:nvPr/>
            </p:nvSpPr>
            <p:spPr bwMode="auto">
              <a:xfrm flipH="1">
                <a:off x="215319" y="74428"/>
                <a:ext cx="0" cy="445479"/>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8" name="Group 36">
              <a:extLst>
                <a:ext uri="{FF2B5EF4-FFF2-40B4-BE49-F238E27FC236}">
                  <a16:creationId xmlns:a16="http://schemas.microsoft.com/office/drawing/2014/main" id="{1DCDBA4F-06F3-44CA-8C42-159C9C952052}"/>
                </a:ext>
              </a:extLst>
            </p:cNvPr>
            <p:cNvGrpSpPr>
              <a:grpSpLocks/>
            </p:cNvGrpSpPr>
            <p:nvPr/>
          </p:nvGrpSpPr>
          <p:grpSpPr bwMode="auto">
            <a:xfrm>
              <a:off x="4576263" y="2854062"/>
              <a:ext cx="2538025" cy="664825"/>
              <a:chOff x="-63813" y="-30384"/>
              <a:chExt cx="2539221" cy="665476"/>
            </a:xfrm>
          </p:grpSpPr>
          <p:sp>
            <p:nvSpPr>
              <p:cNvPr id="29" name="Rectangle 37">
                <a:extLst>
                  <a:ext uri="{FF2B5EF4-FFF2-40B4-BE49-F238E27FC236}">
                    <a16:creationId xmlns:a16="http://schemas.microsoft.com/office/drawing/2014/main" id="{11A841C1-2E4D-4FA8-9B37-B504253E57CD}"/>
                  </a:ext>
                </a:extLst>
              </p:cNvPr>
              <p:cNvSpPr>
                <a:spLocks noChangeArrowheads="1"/>
              </p:cNvSpPr>
              <p:nvPr/>
            </p:nvSpPr>
            <p:spPr bwMode="auto">
              <a:xfrm>
                <a:off x="214198" y="-30384"/>
                <a:ext cx="2261210" cy="665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nSpc>
                    <a:spcPct val="107000"/>
                  </a:lnSpc>
                </a:pPr>
                <a:r>
                  <a:rPr lang="zh-CN" altLang="en-US" sz="1400" b="1" dirty="0">
                    <a:solidFill>
                      <a:srgbClr val="FFFFFF"/>
                    </a:solidFill>
                    <a:latin typeface="Calibri" panose="020F0502020204030204" pitchFamily="34" charset="0"/>
                    <a:ea typeface="SimSun" panose="02010600030101010101" pitchFamily="2" charset="-122"/>
                  </a:rPr>
                  <a:t>开发署更有战略性的参与以及协调一致的努力和标准能提高选举进程的信誉，并减少发生暴力的可能。</a:t>
                </a:r>
                <a:endParaRPr lang="zh-CN" altLang="zh-CN" sz="1400" b="1" dirty="0">
                  <a:solidFill>
                    <a:srgbClr val="FFFFFF"/>
                  </a:solidFill>
                  <a:latin typeface="Calibri" panose="020F0502020204030204" pitchFamily="34" charset="0"/>
                  <a:ea typeface="SimSun" panose="02010600030101010101" pitchFamily="2" charset="-122"/>
                </a:endParaRPr>
              </a:p>
            </p:txBody>
          </p:sp>
          <p:sp>
            <p:nvSpPr>
              <p:cNvPr id="30" name="TextBox 32">
                <a:extLst>
                  <a:ext uri="{FF2B5EF4-FFF2-40B4-BE49-F238E27FC236}">
                    <a16:creationId xmlns:a16="http://schemas.microsoft.com/office/drawing/2014/main" id="{10C4B290-9AFF-48D1-A0FA-66ACC0737D52}"/>
                  </a:ext>
                </a:extLst>
              </p:cNvPr>
              <p:cNvSpPr>
                <a:spLocks noChangeArrowheads="1"/>
              </p:cNvSpPr>
              <p:nvPr/>
            </p:nvSpPr>
            <p:spPr bwMode="auto">
              <a:xfrm>
                <a:off x="-63813" y="7966"/>
                <a:ext cx="215525" cy="415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2800" b="1">
                    <a:solidFill>
                      <a:srgbClr val="FFFFFF"/>
                    </a:solidFill>
                    <a:latin typeface="Arial" panose="020B0604020202020204" pitchFamily="34" charset="0"/>
                    <a:ea typeface="SimSun" panose="02010600030101010101" pitchFamily="2" charset="-122"/>
                  </a:rPr>
                  <a:t>2</a:t>
                </a:r>
              </a:p>
            </p:txBody>
          </p:sp>
          <p:sp>
            <p:nvSpPr>
              <p:cNvPr id="31" name="Straight Connector 39">
                <a:extLst>
                  <a:ext uri="{FF2B5EF4-FFF2-40B4-BE49-F238E27FC236}">
                    <a16:creationId xmlns:a16="http://schemas.microsoft.com/office/drawing/2014/main" id="{4511D7A1-15CF-4397-85AA-61DCB6431B64}"/>
                  </a:ext>
                </a:extLst>
              </p:cNvPr>
              <p:cNvSpPr>
                <a:spLocks noChangeShapeType="1"/>
              </p:cNvSpPr>
              <p:nvPr/>
            </p:nvSpPr>
            <p:spPr bwMode="auto">
              <a:xfrm flipH="1">
                <a:off x="212634" y="63795"/>
                <a:ext cx="0" cy="445479"/>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9" name="Group 40">
              <a:extLst>
                <a:ext uri="{FF2B5EF4-FFF2-40B4-BE49-F238E27FC236}">
                  <a16:creationId xmlns:a16="http://schemas.microsoft.com/office/drawing/2014/main" id="{8B7FAF29-A6A4-414D-86ED-02AB021322A6}"/>
                </a:ext>
              </a:extLst>
            </p:cNvPr>
            <p:cNvGrpSpPr>
              <a:grpSpLocks/>
            </p:cNvGrpSpPr>
            <p:nvPr/>
          </p:nvGrpSpPr>
          <p:grpSpPr bwMode="auto">
            <a:xfrm>
              <a:off x="7375342" y="2825319"/>
              <a:ext cx="2190519" cy="724071"/>
              <a:chOff x="-53177" y="7304"/>
              <a:chExt cx="2192185" cy="725120"/>
            </a:xfrm>
          </p:grpSpPr>
          <p:sp>
            <p:nvSpPr>
              <p:cNvPr id="26" name="Rectangle 41">
                <a:extLst>
                  <a:ext uri="{FF2B5EF4-FFF2-40B4-BE49-F238E27FC236}">
                    <a16:creationId xmlns:a16="http://schemas.microsoft.com/office/drawing/2014/main" id="{817C267E-76BF-408C-8864-FE45F73CF19C}"/>
                  </a:ext>
                </a:extLst>
              </p:cNvPr>
              <p:cNvSpPr>
                <a:spLocks noChangeArrowheads="1"/>
              </p:cNvSpPr>
              <p:nvPr/>
            </p:nvSpPr>
            <p:spPr bwMode="auto">
              <a:xfrm>
                <a:off x="247032" y="7304"/>
                <a:ext cx="1891976" cy="72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nSpc>
                    <a:spcPct val="107000"/>
                  </a:lnSpc>
                  <a:spcAft>
                    <a:spcPts val="800"/>
                  </a:spcAft>
                </a:pPr>
                <a:r>
                  <a:rPr lang="zh-CN" altLang="zh-CN" sz="1400" b="1">
                    <a:solidFill>
                      <a:srgbClr val="FFFFFF"/>
                    </a:solidFill>
                    <a:latin typeface="Calibri" panose="020F0502020204030204" pitchFamily="34" charset="0"/>
                    <a:ea typeface="SimSun" panose="02010600030101010101" pitchFamily="2" charset="-122"/>
                  </a:rPr>
                  <a:t>注重包容性的选举进程能让边缘化群体拥有发言权，并加强妇女的政治参与。</a:t>
                </a:r>
              </a:p>
            </p:txBody>
          </p:sp>
          <p:sp>
            <p:nvSpPr>
              <p:cNvPr id="27" name="TextBox 32">
                <a:extLst>
                  <a:ext uri="{FF2B5EF4-FFF2-40B4-BE49-F238E27FC236}">
                    <a16:creationId xmlns:a16="http://schemas.microsoft.com/office/drawing/2014/main" id="{DC12735E-90F0-402B-A850-3B16A9420737}"/>
                  </a:ext>
                </a:extLst>
              </p:cNvPr>
              <p:cNvSpPr>
                <a:spLocks noChangeArrowheads="1"/>
              </p:cNvSpPr>
              <p:nvPr/>
            </p:nvSpPr>
            <p:spPr bwMode="auto">
              <a:xfrm>
                <a:off x="-53177" y="77002"/>
                <a:ext cx="215525" cy="415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2800" b="1">
                    <a:solidFill>
                      <a:srgbClr val="FFFFFF"/>
                    </a:solidFill>
                    <a:latin typeface="Arial" panose="020B0604020202020204" pitchFamily="34" charset="0"/>
                    <a:ea typeface="SimSun" panose="02010600030101010101" pitchFamily="2" charset="-122"/>
                  </a:rPr>
                  <a:t>3</a:t>
                </a:r>
              </a:p>
            </p:txBody>
          </p:sp>
          <p:sp>
            <p:nvSpPr>
              <p:cNvPr id="28" name="Straight Connector 43">
                <a:extLst>
                  <a:ext uri="{FF2B5EF4-FFF2-40B4-BE49-F238E27FC236}">
                    <a16:creationId xmlns:a16="http://schemas.microsoft.com/office/drawing/2014/main" id="{5665C814-90E4-4D32-AA91-6E15CDFC4B5A}"/>
                  </a:ext>
                </a:extLst>
              </p:cNvPr>
              <p:cNvSpPr>
                <a:spLocks noChangeShapeType="1"/>
              </p:cNvSpPr>
              <p:nvPr/>
            </p:nvSpPr>
            <p:spPr bwMode="auto">
              <a:xfrm flipH="1">
                <a:off x="212620" y="138128"/>
                <a:ext cx="0" cy="445479"/>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0" name="Group 44">
              <a:extLst>
                <a:ext uri="{FF2B5EF4-FFF2-40B4-BE49-F238E27FC236}">
                  <a16:creationId xmlns:a16="http://schemas.microsoft.com/office/drawing/2014/main" id="{EFF23BAB-451B-47DA-BFE4-793AA004B3D2}"/>
                </a:ext>
              </a:extLst>
            </p:cNvPr>
            <p:cNvGrpSpPr>
              <a:grpSpLocks/>
            </p:cNvGrpSpPr>
            <p:nvPr/>
          </p:nvGrpSpPr>
          <p:grpSpPr bwMode="auto">
            <a:xfrm>
              <a:off x="4893428" y="3642645"/>
              <a:ext cx="2746040" cy="685972"/>
              <a:chOff x="-2551938" y="32467"/>
              <a:chExt cx="2748646" cy="686154"/>
            </a:xfrm>
          </p:grpSpPr>
          <p:sp>
            <p:nvSpPr>
              <p:cNvPr id="23" name="Rectangle 45">
                <a:extLst>
                  <a:ext uri="{FF2B5EF4-FFF2-40B4-BE49-F238E27FC236}">
                    <a16:creationId xmlns:a16="http://schemas.microsoft.com/office/drawing/2014/main" id="{F9FBDB9F-3503-4E83-8B74-08D6E2D50E14}"/>
                  </a:ext>
                </a:extLst>
              </p:cNvPr>
              <p:cNvSpPr>
                <a:spLocks noChangeArrowheads="1"/>
              </p:cNvSpPr>
              <p:nvPr/>
            </p:nvSpPr>
            <p:spPr bwMode="auto">
              <a:xfrm>
                <a:off x="-2551938" y="32467"/>
                <a:ext cx="2163501" cy="686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nSpc>
                    <a:spcPct val="107000"/>
                  </a:lnSpc>
                  <a:spcAft>
                    <a:spcPts val="800"/>
                  </a:spcAft>
                </a:pPr>
                <a:r>
                  <a:rPr lang="zh-CN" altLang="zh-CN" sz="1400" b="1">
                    <a:solidFill>
                      <a:srgbClr val="FFFFFF"/>
                    </a:solidFill>
                    <a:latin typeface="Calibri" panose="020F0502020204030204" pitchFamily="34" charset="0"/>
                    <a:ea typeface="SimSun" panose="02010600030101010101" pitchFamily="2" charset="-122"/>
                  </a:rPr>
                  <a:t>如果从战略上通过适合具体情况的解决方案进行投资，那么投资于选举技术可提高选举进程的质量。</a:t>
                </a:r>
              </a:p>
            </p:txBody>
          </p:sp>
          <p:sp>
            <p:nvSpPr>
              <p:cNvPr id="24" name="TextBox 32">
                <a:extLst>
                  <a:ext uri="{FF2B5EF4-FFF2-40B4-BE49-F238E27FC236}">
                    <a16:creationId xmlns:a16="http://schemas.microsoft.com/office/drawing/2014/main" id="{34E7B8D5-DAEC-4255-8FBF-6CB45578FF71}"/>
                  </a:ext>
                </a:extLst>
              </p:cNvPr>
              <p:cNvSpPr>
                <a:spLocks noChangeArrowheads="1"/>
              </p:cNvSpPr>
              <p:nvPr/>
            </p:nvSpPr>
            <p:spPr bwMode="auto">
              <a:xfrm>
                <a:off x="-63854" y="34505"/>
                <a:ext cx="215525" cy="415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Calibri Light" panose="020F0302020204030204" pitchFamily="34" charset="0"/>
                    <a:cs typeface="Calibri" panose="020F0502020204030204" pitchFamily="34" charset="0"/>
                  </a:defRPr>
                </a:lvl1pPr>
                <a:lvl2pPr>
                  <a:defRPr>
                    <a:solidFill>
                      <a:schemeClr val="tx1"/>
                    </a:solidFill>
                    <a:latin typeface="Calibri Light" panose="020F0302020204030204" pitchFamily="34" charset="0"/>
                    <a:cs typeface="Calibri" panose="020F0502020204030204" pitchFamily="34" charset="0"/>
                  </a:defRPr>
                </a:lvl2pPr>
                <a:lvl3pPr>
                  <a:defRPr>
                    <a:solidFill>
                      <a:schemeClr val="tx1"/>
                    </a:solidFill>
                    <a:latin typeface="Calibri Light" panose="020F0302020204030204" pitchFamily="34" charset="0"/>
                    <a:cs typeface="Calibri" panose="020F0502020204030204" pitchFamily="34" charset="0"/>
                  </a:defRPr>
                </a:lvl3pPr>
                <a:lvl4pPr>
                  <a:defRPr>
                    <a:solidFill>
                      <a:schemeClr val="tx1"/>
                    </a:solidFill>
                    <a:latin typeface="Calibri Light" panose="020F0302020204030204" pitchFamily="34" charset="0"/>
                    <a:cs typeface="Calibri" panose="020F0502020204030204" pitchFamily="34" charset="0"/>
                  </a:defRPr>
                </a:lvl4pPr>
                <a:lvl5pPr>
                  <a:defRPr>
                    <a:solidFill>
                      <a:schemeClr val="tx1"/>
                    </a:solidFill>
                    <a:latin typeface="Calibri Light" panose="020F0302020204030204" pitchFamily="34" charset="0"/>
                    <a:cs typeface="Calibri" panose="020F0502020204030204" pitchFamily="34" charset="0"/>
                  </a:defRPr>
                </a:lvl5pPr>
                <a:lvl6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6pPr>
                <a:lvl7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7pPr>
                <a:lvl8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8pPr>
                <a:lvl9pPr fontAlgn="base">
                  <a:spcBef>
                    <a:spcPct val="0"/>
                  </a:spcBef>
                  <a:spcAft>
                    <a:spcPct val="0"/>
                  </a:spcAft>
                  <a:buSzPct val="100000"/>
                  <a:defRPr>
                    <a:solidFill>
                      <a:schemeClr val="tx1"/>
                    </a:solidFill>
                    <a:latin typeface="Calibri Light" panose="020F0302020204030204" pitchFamily="34" charset="0"/>
                    <a:cs typeface="Calibri" panose="020F0502020204030204" pitchFamily="34" charset="0"/>
                  </a:defRPr>
                </a:lvl9pPr>
              </a:lstStyle>
              <a:p>
                <a:pPr algn="ctr">
                  <a:lnSpc>
                    <a:spcPct val="107000"/>
                  </a:lnSpc>
                  <a:spcAft>
                    <a:spcPts val="800"/>
                  </a:spcAft>
                </a:pPr>
                <a:r>
                  <a:rPr lang="zh-CN" altLang="zh-CN" sz="2800" b="1">
                    <a:solidFill>
                      <a:srgbClr val="FFFFFF"/>
                    </a:solidFill>
                    <a:latin typeface="Arial" panose="020B0604020202020204" pitchFamily="34" charset="0"/>
                    <a:ea typeface="SimSun" panose="02010600030101010101" pitchFamily="2" charset="-122"/>
                  </a:rPr>
                  <a:t>6</a:t>
                </a:r>
              </a:p>
            </p:txBody>
          </p:sp>
          <p:sp>
            <p:nvSpPr>
              <p:cNvPr id="25" name="Straight Connector 47">
                <a:extLst>
                  <a:ext uri="{FF2B5EF4-FFF2-40B4-BE49-F238E27FC236}">
                    <a16:creationId xmlns:a16="http://schemas.microsoft.com/office/drawing/2014/main" id="{1BAC1911-BDBF-4600-8FB6-3D2030801DF2}"/>
                  </a:ext>
                </a:extLst>
              </p:cNvPr>
              <p:cNvSpPr>
                <a:spLocks noChangeShapeType="1"/>
              </p:cNvSpPr>
              <p:nvPr/>
            </p:nvSpPr>
            <p:spPr bwMode="auto">
              <a:xfrm flipH="1">
                <a:off x="196708" y="106241"/>
                <a:ext cx="0" cy="445479"/>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1" name="Straight Connector 51">
              <a:extLst>
                <a:ext uri="{FF2B5EF4-FFF2-40B4-BE49-F238E27FC236}">
                  <a16:creationId xmlns:a16="http://schemas.microsoft.com/office/drawing/2014/main" id="{E79AF323-BAB1-4EE9-A33D-FDCEF5F59659}"/>
                </a:ext>
              </a:extLst>
            </p:cNvPr>
            <p:cNvSpPr>
              <a:spLocks noChangeShapeType="1"/>
            </p:cNvSpPr>
            <p:nvPr/>
          </p:nvSpPr>
          <p:spPr bwMode="auto">
            <a:xfrm flipH="1">
              <a:off x="4859709" y="4525641"/>
              <a:ext cx="0" cy="445043"/>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2" name="Straight Connector 55">
              <a:extLst>
                <a:ext uri="{FF2B5EF4-FFF2-40B4-BE49-F238E27FC236}">
                  <a16:creationId xmlns:a16="http://schemas.microsoft.com/office/drawing/2014/main" id="{ABF61F3D-6730-4B86-A779-FF8569AA7289}"/>
                </a:ext>
              </a:extLst>
            </p:cNvPr>
            <p:cNvSpPr>
              <a:spLocks noChangeShapeType="1"/>
            </p:cNvSpPr>
            <p:nvPr/>
          </p:nvSpPr>
          <p:spPr bwMode="auto">
            <a:xfrm flipH="1">
              <a:off x="7638517" y="4531761"/>
              <a:ext cx="0" cy="445479"/>
            </a:xfrm>
            <a:prstGeom prst="line">
              <a:avLst/>
            </a:prstGeom>
            <a:noFill/>
            <a:ln w="12700"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364070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zh-CN">
                <a:latin typeface="SimSun"/>
                <a:cs typeface="SimSun"/>
              </a:rPr>
              <a:t>经验教训 1.</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1398341"/>
            <a:ext cx="6207826" cy="812883"/>
          </a:xfrm>
        </p:spPr>
        <p:txBody>
          <a:bodyPr/>
          <a:lstStyle/>
          <a:p>
            <a:pPr marL="0" indent="0">
              <a:spcBef>
                <a:spcPct val="0"/>
              </a:spcBef>
              <a:buFont typeface="Wingdings" panose="05000000000000000000" pitchFamily="2" charset="2"/>
              <a:buNone/>
            </a:pPr>
            <a:r>
              <a:rPr lang="zh-CN" altLang="zh-CN" sz="2400" b="1" dirty="0">
                <a:latin typeface="宋体" panose="02010600030101010101" pitchFamily="2" charset="-122"/>
                <a:ea typeface="宋体" panose="02010600030101010101" pitchFamily="2" charset="-122"/>
              </a:rPr>
              <a:t>更有效的干预措施使用快速通道机制、现有关系和选举周期方法。</a:t>
            </a:r>
          </a:p>
          <a:p>
            <a:endParaRPr lang="zh-CN"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450064"/>
            <a:ext cx="6207826" cy="1882828"/>
          </a:xfrm>
        </p:spPr>
        <p:txBody>
          <a:bodyPr/>
          <a:lstStyle/>
          <a:p>
            <a:pPr>
              <a:spcBef>
                <a:spcPct val="0"/>
              </a:spcBef>
            </a:pPr>
            <a:r>
              <a:rPr lang="zh-CN" altLang="zh-CN" dirty="0">
                <a:solidFill>
                  <a:srgbClr val="404040"/>
                </a:solidFill>
                <a:latin typeface="宋体" panose="02010600030101010101" pitchFamily="2" charset="-122"/>
                <a:ea typeface="宋体" panose="02010600030101010101" pitchFamily="2" charset="-122"/>
              </a:rPr>
              <a:t>开发署的选举周期方案，连同在选举之前、选举期间和选举之后提供的援助，能够接触为提升选举进程信誉和包容性所需的更广泛的行动者和要素，这在危机情况下是必不可少的</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通过开发署的增援能力和长期采购协议迅速而灵活地作出反应，有助于满足选举进程中涉及复杂后勤的有时限的需求</a:t>
            </a:r>
          </a:p>
          <a:p>
            <a:endParaRPr lang="zh-CN" dirty="0">
              <a:latin typeface="SimSun"/>
              <a:cs typeface="SimSun"/>
            </a:endParaRPr>
          </a:p>
        </p:txBody>
      </p:sp>
      <p:sp>
        <p:nvSpPr>
          <p:cNvPr id="6" name="Freeform 5">
            <a:extLst>
              <a:ext uri="{FF2B5EF4-FFF2-40B4-BE49-F238E27FC236}">
                <a16:creationId xmlns:a16="http://schemas.microsoft.com/office/drawing/2014/main" id="{CEC28324-B8AC-4CD7-9759-8B468D6E0BCA}"/>
              </a:ext>
              <a:ext uri="{C183D7F6-B498-43B3-948B-1728B52AA6E4}">
                <adec:decorative xmlns:adec="http://schemas.microsoft.com/office/drawing/2017/decorative" val="1"/>
              </a:ext>
            </a:extLst>
          </p:cNvPr>
          <p:cNvSpPr>
            <a:spLocks noChangeAspect="1"/>
          </p:cNvSpPr>
          <p:nvPr/>
        </p:nvSpPr>
        <p:spPr bwMode="auto">
          <a:xfrm>
            <a:off x="7829669" y="2026626"/>
            <a:ext cx="3196115" cy="28047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ln w="9525">
            <a:prstDash val="sysDash"/>
            <a:headEnd/>
            <a:tailEn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73DC7825-61AD-485E-B815-2DE6024D43A4}"/>
              </a:ext>
            </a:extLst>
          </p:cNvPr>
          <p:cNvSpPr txBox="1"/>
          <p:nvPr/>
        </p:nvSpPr>
        <p:spPr>
          <a:xfrm>
            <a:off x="8293769" y="2375816"/>
            <a:ext cx="2181726" cy="2585323"/>
          </a:xfrm>
          <a:prstGeom prst="rect">
            <a:avLst/>
          </a:prstGeom>
          <a:noFill/>
        </p:spPr>
        <p:txBody>
          <a:bodyPr wrap="square" rtlCol="0">
            <a:spAutoFit/>
          </a:bodyPr>
          <a:lstStyle/>
          <a:p>
            <a:pPr algn="ctr"/>
            <a:r>
              <a:rPr lang="zh-CN" b="1" dirty="0">
                <a:solidFill>
                  <a:srgbClr val="25C6E3"/>
                </a:solidFill>
                <a:latin typeface="SimSun"/>
                <a:cs typeface="SimSun"/>
              </a:rPr>
              <a:t>示例：</a:t>
            </a:r>
            <a:endParaRPr lang="en-US" altLang="zh-CN" b="1" dirty="0">
              <a:solidFill>
                <a:srgbClr val="25C6E3"/>
              </a:solidFill>
              <a:latin typeface="SimSun"/>
              <a:cs typeface="SimSun"/>
            </a:endParaRPr>
          </a:p>
          <a:p>
            <a:pPr algn="ctr"/>
            <a:endParaRPr lang="zh-CN" b="1" dirty="0">
              <a:solidFill>
                <a:srgbClr val="25C6E3"/>
              </a:solidFill>
              <a:latin typeface="SimSun"/>
              <a:cs typeface="SimSun"/>
            </a:endParaRPr>
          </a:p>
          <a:p>
            <a:pPr algn="ctr"/>
            <a:r>
              <a:rPr lang="zh-CN" altLang="zh-CN" dirty="0">
                <a:ea typeface="SimSun" panose="02010600030101010101" pitchFamily="2" charset="-122"/>
              </a:rPr>
              <a:t>阿富汗、</a:t>
            </a:r>
          </a:p>
          <a:p>
            <a:pPr algn="ctr"/>
            <a:r>
              <a:rPr lang="zh-CN" altLang="zh-CN" dirty="0">
                <a:ea typeface="SimSun" panose="02010600030101010101" pitchFamily="2" charset="-122"/>
              </a:rPr>
              <a:t>布基纳法索、海地、 </a:t>
            </a:r>
          </a:p>
          <a:p>
            <a:pPr algn="ctr"/>
            <a:r>
              <a:rPr lang="zh-CN" altLang="zh-CN" dirty="0">
                <a:ea typeface="SimSun" panose="02010600030101010101" pitchFamily="2" charset="-122"/>
              </a:rPr>
              <a:t>吉尔吉斯斯坦、尼泊尔、尼日利亚、东帝汶、</a:t>
            </a:r>
          </a:p>
          <a:p>
            <a:pPr algn="ctr"/>
            <a:r>
              <a:rPr lang="zh-CN" altLang="zh-CN" dirty="0">
                <a:ea typeface="SimSun" panose="02010600030101010101" pitchFamily="2" charset="-122"/>
              </a:rPr>
              <a:t>也门</a:t>
            </a:r>
          </a:p>
          <a:p>
            <a:endParaRPr lang="zh-CN" dirty="0"/>
          </a:p>
        </p:txBody>
      </p:sp>
    </p:spTree>
    <p:extLst>
      <p:ext uri="{BB962C8B-B14F-4D97-AF65-F5344CB8AC3E}">
        <p14:creationId xmlns:p14="http://schemas.microsoft.com/office/powerpoint/2010/main" val="377135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zh-CN">
                <a:latin typeface="SimSun"/>
                <a:cs typeface="SimSun"/>
              </a:rPr>
              <a:t>经验教训 2.</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999" y="1562933"/>
            <a:ext cx="5978132" cy="812883"/>
          </a:xfrm>
        </p:spPr>
        <p:txBody>
          <a:bodyPr/>
          <a:lstStyle/>
          <a:p>
            <a:r>
              <a:rPr lang="zh-CN" altLang="en-US" sz="2400" b="1" dirty="0">
                <a:latin typeface="宋体" panose="02010600030101010101" pitchFamily="2" charset="-122"/>
                <a:ea typeface="宋体" panose="02010600030101010101" pitchFamily="2" charset="-122"/>
              </a:rPr>
              <a:t>开发署更有战略性的参与以及协调一致的努力和标准能提高选举进程的信誉，并减少发生暴力的可能性。 </a:t>
            </a:r>
            <a:endParaRPr lang="zh-CN" altLang="zh-CN" sz="2400" b="1" dirty="0">
              <a:latin typeface="宋体" panose="02010600030101010101" pitchFamily="2" charset="-122"/>
              <a:ea typeface="宋体" panose="02010600030101010101" pitchFamily="2" charset="-122"/>
            </a:endParaRPr>
          </a:p>
          <a:p>
            <a:endParaRPr lang="zh-CN"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1999" y="2980081"/>
            <a:ext cx="5978132" cy="3302059"/>
          </a:xfrm>
        </p:spPr>
        <p:txBody>
          <a:bodyPr/>
          <a:lstStyle/>
          <a:p>
            <a:pPr>
              <a:spcBef>
                <a:spcPct val="0"/>
              </a:spcBef>
            </a:pPr>
            <a:r>
              <a:rPr lang="zh-CN" altLang="zh-CN" dirty="0">
                <a:solidFill>
                  <a:srgbClr val="404040"/>
                </a:solidFill>
                <a:latin typeface="宋体" panose="02010600030101010101" pitchFamily="2" charset="-122"/>
                <a:ea typeface="宋体" panose="02010600030101010101" pitchFamily="2" charset="-122"/>
              </a:rPr>
              <a:t>利用开发署的比较优势，将行动者聚集在一起，促进对话并建立共识，可以有效应对</a:t>
            </a:r>
            <a:r>
              <a:rPr lang="zh-CN" altLang="en-US" dirty="0">
                <a:solidFill>
                  <a:srgbClr val="404040"/>
                </a:solidFill>
                <a:latin typeface="宋体" panose="02010600030101010101" pitchFamily="2" charset="-122"/>
                <a:ea typeface="宋体" panose="02010600030101010101" pitchFamily="2" charset="-122"/>
              </a:rPr>
              <a:t>实现</a:t>
            </a:r>
            <a:r>
              <a:rPr lang="zh-CN" altLang="zh-CN" dirty="0">
                <a:solidFill>
                  <a:srgbClr val="404040"/>
                </a:solidFill>
                <a:latin typeface="宋体" panose="02010600030101010101" pitchFamily="2" charset="-122"/>
                <a:ea typeface="宋体" panose="02010600030101010101" pitchFamily="2" charset="-122"/>
              </a:rPr>
              <a:t>可信和包容的选举进程</a:t>
            </a:r>
            <a:r>
              <a:rPr lang="zh-CN" altLang="en-US" dirty="0">
                <a:solidFill>
                  <a:srgbClr val="404040"/>
                </a:solidFill>
                <a:latin typeface="宋体" panose="02010600030101010101" pitchFamily="2" charset="-122"/>
                <a:ea typeface="宋体" panose="02010600030101010101" pitchFamily="2" charset="-122"/>
              </a:rPr>
              <a:t>所</a:t>
            </a:r>
            <a:r>
              <a:rPr lang="zh-CN" altLang="zh-CN" dirty="0">
                <a:solidFill>
                  <a:srgbClr val="404040"/>
                </a:solidFill>
                <a:latin typeface="宋体" panose="02010600030101010101" pitchFamily="2" charset="-122"/>
                <a:ea typeface="宋体" panose="02010600030101010101" pitchFamily="2" charset="-122"/>
              </a:rPr>
              <a:t>面临的挑战</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在技术和政治层面进行积极协调，有助于保持选举进程正常进行，确保各方协同努力，促进和平、及时、可信的选举</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篮子基金帮助协调捐助者资金和方案的使用和信息传递</a:t>
            </a:r>
          </a:p>
          <a:p>
            <a:endParaRPr lang="zh-CN" dirty="0"/>
          </a:p>
        </p:txBody>
      </p:sp>
      <p:sp>
        <p:nvSpPr>
          <p:cNvPr id="13" name="Freeform 5">
            <a:extLst>
              <a:ext uri="{FF2B5EF4-FFF2-40B4-BE49-F238E27FC236}">
                <a16:creationId xmlns:a16="http://schemas.microsoft.com/office/drawing/2014/main" id="{DCABE220-34CB-4EBA-B25D-CA241AD20D95}"/>
              </a:ext>
              <a:ext uri="{C183D7F6-B498-43B3-948B-1728B52AA6E4}">
                <adec:decorative xmlns:adec="http://schemas.microsoft.com/office/drawing/2017/decorative" val="1"/>
              </a:ext>
            </a:extLst>
          </p:cNvPr>
          <p:cNvSpPr>
            <a:spLocks noChangeAspect="1"/>
          </p:cNvSpPr>
          <p:nvPr/>
        </p:nvSpPr>
        <p:spPr bwMode="auto">
          <a:xfrm>
            <a:off x="7905870" y="2026626"/>
            <a:ext cx="3196115" cy="28047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ln w="9525">
            <a:prstDash val="sysDash"/>
            <a:headEnd/>
            <a:tailEn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5" name="TextBox 14">
            <a:extLst>
              <a:ext uri="{FF2B5EF4-FFF2-40B4-BE49-F238E27FC236}">
                <a16:creationId xmlns:a16="http://schemas.microsoft.com/office/drawing/2014/main" id="{BDA9AFEC-4162-43FD-8BD1-279630FD6313}"/>
              </a:ext>
            </a:extLst>
          </p:cNvPr>
          <p:cNvSpPr txBox="1"/>
          <p:nvPr/>
        </p:nvSpPr>
        <p:spPr>
          <a:xfrm>
            <a:off x="8276095" y="2375816"/>
            <a:ext cx="2536284" cy="3139321"/>
          </a:xfrm>
          <a:prstGeom prst="rect">
            <a:avLst/>
          </a:prstGeom>
          <a:noFill/>
        </p:spPr>
        <p:txBody>
          <a:bodyPr wrap="square" rtlCol="0">
            <a:spAutoFit/>
          </a:bodyPr>
          <a:lstStyle/>
          <a:p>
            <a:pPr algn="ctr"/>
            <a:r>
              <a:rPr lang="zh-CN" b="1" dirty="0">
                <a:solidFill>
                  <a:srgbClr val="25C6E3"/>
                </a:solidFill>
                <a:latin typeface="SimSun"/>
                <a:cs typeface="SimSun"/>
              </a:rPr>
              <a:t>示例：</a:t>
            </a:r>
            <a:endParaRPr lang="en-US" altLang="zh-CN" b="1" dirty="0">
              <a:solidFill>
                <a:srgbClr val="25C6E3"/>
              </a:solidFill>
              <a:latin typeface="SimSun"/>
              <a:cs typeface="SimSun"/>
            </a:endParaRPr>
          </a:p>
          <a:p>
            <a:pPr algn="ctr"/>
            <a:endParaRPr lang="en-US" altLang="zh-CN" b="1" dirty="0">
              <a:solidFill>
                <a:srgbClr val="25C6E3"/>
              </a:solidFill>
              <a:latin typeface="SimSun"/>
              <a:cs typeface="SimSun"/>
            </a:endParaRPr>
          </a:p>
          <a:p>
            <a:pPr algn="ctr"/>
            <a:r>
              <a:rPr lang="zh-CN" altLang="zh-CN" dirty="0">
                <a:ea typeface="SimSun" panose="02010600030101010101" pitchFamily="2" charset="-122"/>
              </a:rPr>
              <a:t>刚果民主共和国、萨尔瓦多、几内亚、海地、 </a:t>
            </a:r>
          </a:p>
          <a:p>
            <a:pPr algn="ctr"/>
            <a:r>
              <a:rPr lang="zh-CN" altLang="zh-CN" dirty="0">
                <a:ea typeface="SimSun" panose="02010600030101010101" pitchFamily="2" charset="-122"/>
              </a:rPr>
              <a:t>科特迪瓦、利比亚、马里、莫桑比克、尼泊尔、塞拉利昂、坦桑尼亚、也门</a:t>
            </a:r>
          </a:p>
          <a:p>
            <a:pPr algn="ctr"/>
            <a:r>
              <a:rPr lang="zh-CN" b="1" dirty="0">
                <a:solidFill>
                  <a:srgbClr val="25C6E3"/>
                </a:solidFill>
                <a:latin typeface="SimSun"/>
                <a:cs typeface="SimSun"/>
              </a:rPr>
              <a:t> </a:t>
            </a:r>
          </a:p>
          <a:p>
            <a:pPr algn="ctr"/>
            <a:endParaRPr lang="zh-CN" b="1" dirty="0">
              <a:solidFill>
                <a:srgbClr val="25C6E3"/>
              </a:solidFill>
            </a:endParaRPr>
          </a:p>
          <a:p>
            <a:endParaRPr lang="zh-CN" dirty="0"/>
          </a:p>
        </p:txBody>
      </p:sp>
    </p:spTree>
    <p:extLst>
      <p:ext uri="{BB962C8B-B14F-4D97-AF65-F5344CB8AC3E}">
        <p14:creationId xmlns:p14="http://schemas.microsoft.com/office/powerpoint/2010/main" val="154430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zh-CN">
                <a:latin typeface="SimSun"/>
                <a:cs typeface="SimSun"/>
              </a:rPr>
              <a:t>经验教训 3. </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999" y="1562933"/>
            <a:ext cx="6294998" cy="812883"/>
          </a:xfrm>
        </p:spPr>
        <p:txBody>
          <a:bodyPr/>
          <a:lstStyle/>
          <a:p>
            <a:r>
              <a:rPr lang="zh-CN" altLang="zh-CN" sz="2400" b="1" dirty="0">
                <a:latin typeface="宋体" panose="02010600030101010101" pitchFamily="2" charset="-122"/>
                <a:ea typeface="宋体" panose="02010600030101010101" pitchFamily="2" charset="-122"/>
              </a:rPr>
              <a:t>注重包容性的选举进程能让边缘化群体拥有发言权，并加强妇女的政治参与。</a:t>
            </a:r>
          </a:p>
          <a:p>
            <a:endParaRPr lang="zh-CN"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1999" y="2451933"/>
            <a:ext cx="6294998" cy="2933846"/>
          </a:xfrm>
        </p:spPr>
        <p:txBody>
          <a:bodyPr/>
          <a:lstStyle/>
          <a:p>
            <a:pPr>
              <a:spcBef>
                <a:spcPct val="0"/>
              </a:spcBef>
            </a:pPr>
            <a:r>
              <a:rPr lang="zh-CN" altLang="zh-CN" dirty="0">
                <a:solidFill>
                  <a:srgbClr val="404040"/>
                </a:solidFill>
                <a:latin typeface="宋体" panose="02010600030101010101" pitchFamily="2" charset="-122"/>
                <a:ea typeface="宋体" panose="02010600030101010101" pitchFamily="2" charset="-122"/>
              </a:rPr>
              <a:t>提高女性候选人的知名度和能力，倡导性别平等，</a:t>
            </a:r>
            <a:r>
              <a:rPr lang="zh-CN" altLang="en-US" dirty="0">
                <a:solidFill>
                  <a:srgbClr val="404040"/>
                </a:solidFill>
                <a:latin typeface="宋体" panose="02010600030101010101" pitchFamily="2" charset="-122"/>
                <a:ea typeface="宋体" panose="02010600030101010101" pitchFamily="2" charset="-122"/>
              </a:rPr>
              <a:t>能</a:t>
            </a:r>
            <a:r>
              <a:rPr lang="zh-CN" altLang="zh-CN" dirty="0">
                <a:solidFill>
                  <a:srgbClr val="404040"/>
                </a:solidFill>
                <a:latin typeface="宋体" panose="02010600030101010101" pitchFamily="2" charset="-122"/>
                <a:ea typeface="宋体" panose="02010600030101010101" pitchFamily="2" charset="-122"/>
              </a:rPr>
              <a:t>加强妇女的政治参与和代表性</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将包容的概念扩展到性别平等和社会包容，有助于影响更广泛的弱势群体和边缘化群体</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安排残疾人担任选举管理机构的顾问和选民教育者，能提升他们的</a:t>
            </a:r>
            <a:r>
              <a:rPr lang="zh-CN" altLang="en-US" dirty="0">
                <a:solidFill>
                  <a:srgbClr val="404040"/>
                </a:solidFill>
                <a:latin typeface="宋体" panose="02010600030101010101" pitchFamily="2" charset="-122"/>
                <a:ea typeface="宋体" panose="02010600030101010101" pitchFamily="2" charset="-122"/>
              </a:rPr>
              <a:t>地位</a:t>
            </a:r>
            <a:r>
              <a:rPr lang="zh-CN" altLang="zh-CN" dirty="0">
                <a:solidFill>
                  <a:srgbClr val="404040"/>
                </a:solidFill>
                <a:latin typeface="宋体" panose="02010600030101010101" pitchFamily="2" charset="-122"/>
                <a:ea typeface="宋体" panose="02010600030101010101" pitchFamily="2" charset="-122"/>
              </a:rPr>
              <a:t>和参与度</a:t>
            </a:r>
          </a:p>
          <a:p>
            <a:endParaRPr lang="zh-CN" dirty="0"/>
          </a:p>
        </p:txBody>
      </p:sp>
      <p:sp>
        <p:nvSpPr>
          <p:cNvPr id="6" name="Freeform 5">
            <a:extLst>
              <a:ext uri="{FF2B5EF4-FFF2-40B4-BE49-F238E27FC236}">
                <a16:creationId xmlns:a16="http://schemas.microsoft.com/office/drawing/2014/main" id="{571F94D9-E33A-48ED-8D23-F2E6E9ED1895}"/>
              </a:ext>
              <a:ext uri="{C183D7F6-B498-43B3-948B-1728B52AA6E4}">
                <adec:decorative xmlns:adec="http://schemas.microsoft.com/office/drawing/2017/decorative" val="1"/>
              </a:ext>
            </a:extLst>
          </p:cNvPr>
          <p:cNvSpPr>
            <a:spLocks noChangeAspect="1"/>
          </p:cNvSpPr>
          <p:nvPr/>
        </p:nvSpPr>
        <p:spPr bwMode="auto">
          <a:xfrm>
            <a:off x="7742584" y="2026626"/>
            <a:ext cx="3196115" cy="28047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ln w="9525">
            <a:prstDash val="sysDash"/>
            <a:headEnd/>
            <a:tailEn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945F4025-8406-4247-A4F0-ADDF9E884C81}"/>
              </a:ext>
            </a:extLst>
          </p:cNvPr>
          <p:cNvSpPr txBox="1"/>
          <p:nvPr/>
        </p:nvSpPr>
        <p:spPr>
          <a:xfrm>
            <a:off x="8090115" y="2375816"/>
            <a:ext cx="2848583" cy="2308324"/>
          </a:xfrm>
          <a:prstGeom prst="rect">
            <a:avLst/>
          </a:prstGeom>
          <a:noFill/>
        </p:spPr>
        <p:txBody>
          <a:bodyPr wrap="square" rtlCol="0">
            <a:spAutoFit/>
          </a:bodyPr>
          <a:lstStyle/>
          <a:p>
            <a:pPr algn="ctr"/>
            <a:r>
              <a:rPr lang="zh-CN" b="1" dirty="0">
                <a:solidFill>
                  <a:srgbClr val="25C6E3"/>
                </a:solidFill>
                <a:latin typeface="SimSun"/>
                <a:cs typeface="SimSun"/>
              </a:rPr>
              <a:t>示例：</a:t>
            </a:r>
            <a:endParaRPr lang="en-US" altLang="zh-CN" b="1" dirty="0">
              <a:solidFill>
                <a:srgbClr val="25C6E3"/>
              </a:solidFill>
              <a:latin typeface="SimSun"/>
              <a:cs typeface="SimSun"/>
            </a:endParaRPr>
          </a:p>
          <a:p>
            <a:pPr algn="ctr"/>
            <a:endParaRPr lang="en-US" altLang="zh-CN" b="1" dirty="0">
              <a:solidFill>
                <a:srgbClr val="25C6E3"/>
              </a:solidFill>
              <a:latin typeface="SimSun"/>
              <a:cs typeface="SimSun"/>
            </a:endParaRPr>
          </a:p>
          <a:p>
            <a:pPr algn="ctr"/>
            <a:r>
              <a:rPr lang="zh-CN" altLang="zh-CN" dirty="0">
                <a:ea typeface="SimSun" panose="02010600030101010101" pitchFamily="2" charset="-122"/>
              </a:rPr>
              <a:t>阿富汗、刚果民主共和国、 </a:t>
            </a:r>
          </a:p>
          <a:p>
            <a:pPr algn="ctr"/>
            <a:r>
              <a:rPr lang="zh-CN" altLang="zh-CN" dirty="0">
                <a:ea typeface="SimSun" panose="02010600030101010101" pitchFamily="2" charset="-122"/>
              </a:rPr>
              <a:t>萨尔瓦多、摩尔多瓦、尼泊尔、塞拉利昂、所罗门群岛、索马里</a:t>
            </a:r>
          </a:p>
          <a:p>
            <a:pPr algn="ctr"/>
            <a:endParaRPr lang="zh-CN" b="1" dirty="0">
              <a:solidFill>
                <a:srgbClr val="25C6E3"/>
              </a:solidFill>
              <a:latin typeface="SimSun"/>
              <a:cs typeface="SimSun"/>
            </a:endParaRPr>
          </a:p>
          <a:p>
            <a:endParaRPr lang="zh-CN" dirty="0"/>
          </a:p>
        </p:txBody>
      </p:sp>
    </p:spTree>
    <p:extLst>
      <p:ext uri="{BB962C8B-B14F-4D97-AF65-F5344CB8AC3E}">
        <p14:creationId xmlns:p14="http://schemas.microsoft.com/office/powerpoint/2010/main" val="105604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zh-CN">
                <a:latin typeface="SimSun"/>
                <a:cs typeface="SimSun"/>
              </a:rPr>
              <a:t>经验教训 4. </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998" y="1562933"/>
            <a:ext cx="6636313" cy="812883"/>
          </a:xfrm>
        </p:spPr>
        <p:txBody>
          <a:bodyPr/>
          <a:lstStyle/>
          <a:p>
            <a:r>
              <a:rPr lang="zh-CN" altLang="en-US" sz="2400" b="1" dirty="0">
                <a:latin typeface="宋体" panose="02010600030101010101" pitchFamily="2" charset="-122"/>
                <a:ea typeface="宋体" panose="02010600030101010101" pitchFamily="2" charset="-122"/>
              </a:rPr>
              <a:t>当开发署采用能力建设方法并具有灵活性时，其支持更加有效和可持续。</a:t>
            </a:r>
            <a:endParaRPr lang="zh-CN"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1997" y="2891293"/>
            <a:ext cx="6636313" cy="1882828"/>
          </a:xfrm>
        </p:spPr>
        <p:txBody>
          <a:bodyPr/>
          <a:lstStyle/>
          <a:p>
            <a:pPr>
              <a:spcBef>
                <a:spcPct val="0"/>
              </a:spcBef>
            </a:pPr>
            <a:r>
              <a:rPr lang="zh-CN" altLang="zh-CN" dirty="0">
                <a:solidFill>
                  <a:srgbClr val="404040"/>
                </a:solidFill>
                <a:latin typeface="宋体" panose="02010600030101010101" pitchFamily="2" charset="-122"/>
                <a:ea typeface="宋体" panose="02010600030101010101" pitchFamily="2" charset="-122"/>
              </a:rPr>
              <a:t>在危机情况下，选举进程反复无常，充满不确定性，灵活的方案设计和执行能提升开发署的相关性 </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将技术专家纳入选举管理机构，能转移技能并增强</a:t>
            </a:r>
            <a:r>
              <a:rPr lang="zh-CN" altLang="en-US" dirty="0">
                <a:solidFill>
                  <a:srgbClr val="404040"/>
                </a:solidFill>
                <a:latin typeface="宋体" panose="02010600030101010101" pitchFamily="2" charset="-122"/>
                <a:ea typeface="宋体" panose="02010600030101010101" pitchFamily="2" charset="-122"/>
              </a:rPr>
              <a:t>自主性</a:t>
            </a:r>
            <a:r>
              <a:rPr lang="zh-CN" altLang="zh-CN" dirty="0">
                <a:solidFill>
                  <a:srgbClr val="404040"/>
                </a:solidFill>
                <a:latin typeface="宋体" panose="02010600030101010101" pitchFamily="2" charset="-122"/>
                <a:ea typeface="宋体" panose="02010600030101010101" pitchFamily="2" charset="-122"/>
              </a:rPr>
              <a:t>，有助于缩小下一个选举周期所需的援助规模</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在选举延误的情况下</a:t>
            </a:r>
            <a:r>
              <a:rPr lang="zh-CN" altLang="en-US" dirty="0">
                <a:solidFill>
                  <a:srgbClr val="404040"/>
                </a:solidFill>
                <a:latin typeface="宋体" panose="02010600030101010101" pitchFamily="2" charset="-122"/>
                <a:ea typeface="宋体" panose="02010600030101010101" pitchFamily="2" charset="-122"/>
              </a:rPr>
              <a:t>，</a:t>
            </a:r>
            <a:r>
              <a:rPr lang="zh-CN" altLang="zh-CN" dirty="0">
                <a:solidFill>
                  <a:srgbClr val="404040"/>
                </a:solidFill>
                <a:latin typeface="宋体" panose="02010600030101010101" pitchFamily="2" charset="-122"/>
                <a:ea typeface="宋体" panose="02010600030101010101" pitchFamily="2" charset="-122"/>
              </a:rPr>
              <a:t>选举周期办法</a:t>
            </a:r>
            <a:r>
              <a:rPr lang="zh-CN" altLang="en-US" dirty="0">
                <a:solidFill>
                  <a:srgbClr val="404040"/>
                </a:solidFill>
                <a:latin typeface="宋体" panose="02010600030101010101" pitchFamily="2" charset="-122"/>
                <a:ea typeface="宋体" panose="02010600030101010101" pitchFamily="2" charset="-122"/>
              </a:rPr>
              <a:t>， 能</a:t>
            </a:r>
            <a:r>
              <a:rPr lang="zh-CN" altLang="zh-CN" dirty="0">
                <a:solidFill>
                  <a:srgbClr val="404040"/>
                </a:solidFill>
                <a:latin typeface="宋体" panose="02010600030101010101" pitchFamily="2" charset="-122"/>
                <a:ea typeface="宋体" panose="02010600030101010101" pitchFamily="2" charset="-122"/>
              </a:rPr>
              <a:t>促成能力建设</a:t>
            </a:r>
            <a:r>
              <a:rPr lang="zh-CN" altLang="en-US" dirty="0">
                <a:solidFill>
                  <a:srgbClr val="404040"/>
                </a:solidFill>
                <a:latin typeface="宋体" panose="02010600030101010101" pitchFamily="2" charset="-122"/>
                <a:ea typeface="宋体" panose="02010600030101010101" pitchFamily="2" charset="-122"/>
              </a:rPr>
              <a:t>并</a:t>
            </a:r>
            <a:r>
              <a:rPr lang="zh-CN" altLang="zh-CN" dirty="0">
                <a:solidFill>
                  <a:srgbClr val="404040"/>
                </a:solidFill>
                <a:latin typeface="宋体" panose="02010600030101010101" pitchFamily="2" charset="-122"/>
                <a:ea typeface="宋体" panose="02010600030101010101" pitchFamily="2" charset="-122"/>
              </a:rPr>
              <a:t>发展选举管理机构体制系统</a:t>
            </a:r>
            <a:r>
              <a:rPr lang="zh-CN" altLang="en-US" dirty="0">
                <a:solidFill>
                  <a:srgbClr val="404040"/>
                </a:solidFill>
                <a:latin typeface="宋体" panose="02010600030101010101" pitchFamily="2" charset="-122"/>
                <a:ea typeface="宋体" panose="02010600030101010101" pitchFamily="2" charset="-122"/>
              </a:rPr>
              <a:t>，</a:t>
            </a:r>
            <a:r>
              <a:rPr lang="zh-CN" altLang="zh-CN" dirty="0">
                <a:solidFill>
                  <a:srgbClr val="404040"/>
                </a:solidFill>
                <a:latin typeface="宋体" panose="02010600030101010101" pitchFamily="2" charset="-122"/>
                <a:ea typeface="宋体" panose="02010600030101010101" pitchFamily="2" charset="-122"/>
              </a:rPr>
              <a:t>是一种行之有效的</a:t>
            </a:r>
            <a:r>
              <a:rPr lang="zh-CN" altLang="en-US" dirty="0">
                <a:solidFill>
                  <a:srgbClr val="404040"/>
                </a:solidFill>
                <a:latin typeface="宋体" panose="02010600030101010101" pitchFamily="2" charset="-122"/>
                <a:ea typeface="宋体" panose="02010600030101010101" pitchFamily="2" charset="-122"/>
              </a:rPr>
              <a:t>方法</a:t>
            </a:r>
            <a:endParaRPr lang="zh-CN" altLang="zh-CN" dirty="0">
              <a:solidFill>
                <a:srgbClr val="404040"/>
              </a:solidFill>
              <a:latin typeface="宋体" panose="02010600030101010101" pitchFamily="2" charset="-122"/>
              <a:ea typeface="宋体" panose="02010600030101010101" pitchFamily="2" charset="-122"/>
            </a:endParaRPr>
          </a:p>
          <a:p>
            <a:endParaRPr lang="en-US" altLang="zh-CN" dirty="0"/>
          </a:p>
        </p:txBody>
      </p:sp>
      <p:sp>
        <p:nvSpPr>
          <p:cNvPr id="6" name="Freeform 5">
            <a:extLst>
              <a:ext uri="{FF2B5EF4-FFF2-40B4-BE49-F238E27FC236}">
                <a16:creationId xmlns:a16="http://schemas.microsoft.com/office/drawing/2014/main" id="{9E7838B7-8CDF-4E1E-915B-2CD1FA242F3F}"/>
              </a:ext>
              <a:ext uri="{C183D7F6-B498-43B3-948B-1728B52AA6E4}">
                <adec:decorative xmlns:adec="http://schemas.microsoft.com/office/drawing/2017/decorative" val="1"/>
              </a:ext>
            </a:extLst>
          </p:cNvPr>
          <p:cNvSpPr>
            <a:spLocks noChangeAspect="1"/>
          </p:cNvSpPr>
          <p:nvPr/>
        </p:nvSpPr>
        <p:spPr bwMode="auto">
          <a:xfrm>
            <a:off x="7833233" y="1898252"/>
            <a:ext cx="3566160" cy="306149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ln w="9525">
            <a:prstDash val="sysDash"/>
            <a:headEnd/>
            <a:tailEn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5362D7C7-67B8-419D-8E11-979A06846DE1}"/>
              </a:ext>
            </a:extLst>
          </p:cNvPr>
          <p:cNvSpPr txBox="1"/>
          <p:nvPr/>
        </p:nvSpPr>
        <p:spPr>
          <a:xfrm>
            <a:off x="8265261" y="2264428"/>
            <a:ext cx="2887038" cy="2862322"/>
          </a:xfrm>
          <a:prstGeom prst="rect">
            <a:avLst/>
          </a:prstGeom>
          <a:noFill/>
        </p:spPr>
        <p:txBody>
          <a:bodyPr wrap="square" rtlCol="0">
            <a:spAutoFit/>
          </a:bodyPr>
          <a:lstStyle/>
          <a:p>
            <a:pPr algn="ctr"/>
            <a:r>
              <a:rPr lang="zh-CN" b="1" dirty="0">
                <a:solidFill>
                  <a:srgbClr val="25C6E3"/>
                </a:solidFill>
                <a:latin typeface="SimSun"/>
                <a:cs typeface="SimSun"/>
              </a:rPr>
              <a:t>示例：</a:t>
            </a:r>
            <a:endParaRPr lang="en-US" altLang="zh-CN" b="1" dirty="0">
              <a:solidFill>
                <a:srgbClr val="25C6E3"/>
              </a:solidFill>
              <a:latin typeface="SimSun"/>
              <a:cs typeface="SimSun"/>
            </a:endParaRPr>
          </a:p>
          <a:p>
            <a:pPr algn="ctr"/>
            <a:r>
              <a:rPr lang="zh-CN" altLang="zh-CN" dirty="0">
                <a:ea typeface="SimSun" panose="02010600030101010101" pitchFamily="2" charset="-122"/>
              </a:rPr>
              <a:t>阿富汗、刚果民主共和国、 </a:t>
            </a:r>
          </a:p>
          <a:p>
            <a:pPr algn="ctr"/>
            <a:r>
              <a:rPr lang="zh-CN" altLang="zh-CN" dirty="0">
                <a:solidFill>
                  <a:srgbClr val="000000"/>
                </a:solidFill>
                <a:ea typeface="SimSun" panose="02010600030101010101" pitchFamily="2" charset="-122"/>
              </a:rPr>
              <a:t>萨尔瓦多、</a:t>
            </a:r>
          </a:p>
          <a:p>
            <a:pPr algn="ctr"/>
            <a:r>
              <a:rPr lang="zh-CN" altLang="zh-CN" dirty="0">
                <a:ea typeface="SimSun" panose="02010600030101010101" pitchFamily="2" charset="-122"/>
              </a:rPr>
              <a:t>海地、</a:t>
            </a:r>
            <a:r>
              <a:rPr lang="zh-CN" altLang="zh-CN" dirty="0">
                <a:solidFill>
                  <a:srgbClr val="000000"/>
                </a:solidFill>
                <a:ea typeface="SimSun" panose="02010600030101010101" pitchFamily="2" charset="-122"/>
              </a:rPr>
              <a:t>印度尼西亚</a:t>
            </a:r>
            <a:r>
              <a:rPr lang="zh-CN" altLang="zh-CN" dirty="0">
                <a:ea typeface="SimSun" panose="02010600030101010101" pitchFamily="2" charset="-122"/>
              </a:rPr>
              <a:t> </a:t>
            </a:r>
          </a:p>
          <a:p>
            <a:pPr algn="ctr"/>
            <a:r>
              <a:rPr lang="zh-CN" altLang="zh-CN" dirty="0">
                <a:ea typeface="SimSun" panose="02010600030101010101" pitchFamily="2" charset="-122"/>
              </a:rPr>
              <a:t>科特迪瓦、 </a:t>
            </a:r>
          </a:p>
          <a:p>
            <a:pPr algn="ctr"/>
            <a:r>
              <a:rPr lang="zh-CN" altLang="zh-CN" dirty="0">
                <a:ea typeface="SimSun" panose="02010600030101010101" pitchFamily="2" charset="-122"/>
              </a:rPr>
              <a:t>约旦、黎巴嫩、利比里亚、利比亚、尼泊尔、巴勒斯坦领土、 </a:t>
            </a:r>
          </a:p>
          <a:p>
            <a:pPr algn="ctr"/>
            <a:r>
              <a:rPr lang="zh-CN" altLang="zh-CN" dirty="0">
                <a:ea typeface="SimSun" panose="02010600030101010101" pitchFamily="2" charset="-122"/>
              </a:rPr>
              <a:t>塞拉利昂、也门</a:t>
            </a:r>
            <a:endParaRPr lang="zh-CN" b="1" dirty="0">
              <a:solidFill>
                <a:srgbClr val="25C6E3"/>
              </a:solidFill>
              <a:latin typeface="SimSun"/>
              <a:cs typeface="SimSun"/>
            </a:endParaRPr>
          </a:p>
          <a:p>
            <a:pPr algn="ctr"/>
            <a:r>
              <a:rPr lang="zh-CN" dirty="0">
                <a:latin typeface="SimSun"/>
                <a:cs typeface="SimSun"/>
              </a:rPr>
              <a:t> </a:t>
            </a:r>
          </a:p>
        </p:txBody>
      </p:sp>
    </p:spTree>
    <p:extLst>
      <p:ext uri="{BB962C8B-B14F-4D97-AF65-F5344CB8AC3E}">
        <p14:creationId xmlns:p14="http://schemas.microsoft.com/office/powerpoint/2010/main" val="398092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zh-CN">
                <a:latin typeface="SimSun"/>
                <a:cs typeface="SimSun"/>
              </a:rPr>
              <a:t>经验教训 5. </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998" y="1564517"/>
            <a:ext cx="6297985" cy="812883"/>
          </a:xfrm>
        </p:spPr>
        <p:txBody>
          <a:bodyPr/>
          <a:lstStyle/>
          <a:p>
            <a:r>
              <a:rPr lang="zh-CN" altLang="zh-CN" sz="2400" b="1" dirty="0">
                <a:latin typeface="宋体" panose="02010600030101010101" pitchFamily="2" charset="-122"/>
                <a:ea typeface="宋体" panose="02010600030101010101" pitchFamily="2" charset="-122"/>
              </a:rPr>
              <a:t>如果从战略上通过适合具体情况的解决方案进行投资，那么投资于选举技术可提高选举进程的质量。</a:t>
            </a:r>
          </a:p>
          <a:p>
            <a:endParaRPr lang="zh-CN"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1998" y="2784984"/>
            <a:ext cx="6207827" cy="3165728"/>
          </a:xfrm>
        </p:spPr>
        <p:txBody>
          <a:bodyPr/>
          <a:lstStyle/>
          <a:p>
            <a:pPr>
              <a:spcBef>
                <a:spcPct val="0"/>
              </a:spcBef>
            </a:pPr>
            <a:r>
              <a:rPr lang="zh-CN" altLang="zh-CN" dirty="0">
                <a:solidFill>
                  <a:srgbClr val="404040"/>
                </a:solidFill>
                <a:latin typeface="宋体" panose="02010600030101010101" pitchFamily="2" charset="-122"/>
                <a:ea typeface="宋体" panose="02010600030101010101" pitchFamily="2" charset="-122"/>
              </a:rPr>
              <a:t>与国家伙伴合作开发的具有成本效益和适合具体情况的信息技术系统更有可能制度化，并在今后的选举中运用 </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开发信息技术解决方案和系统需要与选举支持项目的时间表和预算相吻合 </a:t>
            </a:r>
          </a:p>
          <a:p>
            <a:pPr>
              <a:spcBef>
                <a:spcPct val="0"/>
              </a:spcBef>
            </a:pPr>
            <a:endParaRPr lang="en-US" altLang="zh-CN" dirty="0">
              <a:solidFill>
                <a:srgbClr val="404040"/>
              </a:solidFill>
              <a:latin typeface="宋体" panose="02010600030101010101" pitchFamily="2" charset="-122"/>
              <a:ea typeface="宋体" panose="02010600030101010101" pitchFamily="2" charset="-122"/>
            </a:endParaRPr>
          </a:p>
          <a:p>
            <a:pPr>
              <a:spcBef>
                <a:spcPct val="0"/>
              </a:spcBef>
            </a:pPr>
            <a:r>
              <a:rPr lang="zh-CN" altLang="zh-CN" dirty="0">
                <a:solidFill>
                  <a:srgbClr val="404040"/>
                </a:solidFill>
                <a:latin typeface="宋体" panose="02010600030101010101" pitchFamily="2" charset="-122"/>
                <a:ea typeface="宋体" panose="02010600030101010101" pitchFamily="2" charset="-122"/>
              </a:rPr>
              <a:t>用于采购大规模敏感信息技术的，带有决策时间表的专门风险分析有助于确定和缓解潜在问题</a:t>
            </a:r>
          </a:p>
          <a:p>
            <a:endParaRPr lang="zh-CN" dirty="0">
              <a:latin typeface="SimSun"/>
              <a:cs typeface="SimSun"/>
            </a:endParaRPr>
          </a:p>
        </p:txBody>
      </p:sp>
      <p:sp>
        <p:nvSpPr>
          <p:cNvPr id="6" name="Freeform 5">
            <a:extLst>
              <a:ext uri="{FF2B5EF4-FFF2-40B4-BE49-F238E27FC236}">
                <a16:creationId xmlns:a16="http://schemas.microsoft.com/office/drawing/2014/main" id="{677CA0F7-29C0-4A43-82BE-719DDAAC427A}"/>
              </a:ext>
              <a:ext uri="{C183D7F6-B498-43B3-948B-1728B52AA6E4}">
                <adec:decorative xmlns:adec="http://schemas.microsoft.com/office/drawing/2017/decorative" val="1"/>
              </a:ext>
            </a:extLst>
          </p:cNvPr>
          <p:cNvSpPr>
            <a:spLocks noChangeAspect="1"/>
          </p:cNvSpPr>
          <p:nvPr/>
        </p:nvSpPr>
        <p:spPr bwMode="auto">
          <a:xfrm>
            <a:off x="7938526" y="2026626"/>
            <a:ext cx="3196115" cy="28047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ln w="9525">
            <a:prstDash val="sysDash"/>
            <a:headEnd/>
            <a:tailEn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7D189126-BC3E-4EAA-9D56-0FEB290EEEB1}"/>
              </a:ext>
            </a:extLst>
          </p:cNvPr>
          <p:cNvSpPr txBox="1"/>
          <p:nvPr/>
        </p:nvSpPr>
        <p:spPr>
          <a:xfrm>
            <a:off x="8660283" y="2375816"/>
            <a:ext cx="1752600" cy="2585323"/>
          </a:xfrm>
          <a:prstGeom prst="rect">
            <a:avLst/>
          </a:prstGeom>
          <a:noFill/>
        </p:spPr>
        <p:txBody>
          <a:bodyPr wrap="square" rtlCol="0">
            <a:spAutoFit/>
          </a:bodyPr>
          <a:lstStyle/>
          <a:p>
            <a:pPr algn="ctr"/>
            <a:r>
              <a:rPr lang="zh-CN" b="1" dirty="0">
                <a:solidFill>
                  <a:srgbClr val="25C6E3"/>
                </a:solidFill>
                <a:latin typeface="SimSun"/>
                <a:cs typeface="SimSun"/>
              </a:rPr>
              <a:t>示例：</a:t>
            </a:r>
            <a:endParaRPr lang="en-US" altLang="zh-CN" b="1" dirty="0">
              <a:solidFill>
                <a:srgbClr val="25C6E3"/>
              </a:solidFill>
              <a:latin typeface="SimSun"/>
              <a:cs typeface="SimSun"/>
            </a:endParaRPr>
          </a:p>
          <a:p>
            <a:pPr algn="ctr"/>
            <a:r>
              <a:rPr lang="zh-CN" altLang="zh-CN" dirty="0">
                <a:ea typeface="SimSun" panose="02010600030101010101" pitchFamily="2" charset="-122"/>
              </a:rPr>
              <a:t>阿富汗、海地、科特迪瓦、吉尔吉斯斯坦、尼泊尔、塞拉利昂、也门</a:t>
            </a:r>
          </a:p>
          <a:p>
            <a:pPr algn="ctr"/>
            <a:r>
              <a:rPr lang="zh-CN" b="1" dirty="0">
                <a:solidFill>
                  <a:srgbClr val="25C6E3"/>
                </a:solidFill>
                <a:latin typeface="SimSun"/>
                <a:cs typeface="SimSun"/>
              </a:rPr>
              <a:t> </a:t>
            </a:r>
          </a:p>
          <a:p>
            <a:pPr algn="ctr"/>
            <a:endParaRPr lang="zh-CN" dirty="0">
              <a:solidFill>
                <a:schemeClr val="tx1">
                  <a:lumMod val="75000"/>
                  <a:lumOff val="25000"/>
                </a:schemeClr>
              </a:solidFill>
            </a:endParaRPr>
          </a:p>
          <a:p>
            <a:endParaRPr lang="zh-CN" dirty="0"/>
          </a:p>
        </p:txBody>
      </p:sp>
    </p:spTree>
    <p:extLst>
      <p:ext uri="{BB962C8B-B14F-4D97-AF65-F5344CB8AC3E}">
        <p14:creationId xmlns:p14="http://schemas.microsoft.com/office/powerpoint/2010/main" val="3926197719"/>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Geometric presentation_AAS_v3" id="{5F394A36-244E-477B-9B00-631A6705923C}" vid="{7FC6DB14-D4FF-4031-8ADB-F8536C0C4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b04049bb-87df-46c8-838a-81d5f1995d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E12C52A7D9FF4B8CD538B852EAB717" ma:contentTypeVersion="4" ma:contentTypeDescription="Create a new document." ma:contentTypeScope="" ma:versionID="4769a00b70f7d9a2436b51e49db8d78b">
  <xsd:schema xmlns:xsd="http://www.w3.org/2001/XMLSchema" xmlns:xs="http://www.w3.org/2001/XMLSchema" xmlns:p="http://schemas.microsoft.com/office/2006/metadata/properties" xmlns:ns2="b04049bb-87df-46c8-838a-81d5f1995d9a" targetNamespace="http://schemas.microsoft.com/office/2006/metadata/properties" ma:root="true" ma:fieldsID="2ebec54e51bf575b29e4a2a7291fcc3a" ns2:_="">
    <xsd:import namespace="b04049bb-87df-46c8-838a-81d5f1995d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049bb-87df-46c8-838a-81d5f1995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61FE8A-8F15-409F-AF62-619C69C0D537}">
  <ds:schemaRefs>
    <ds:schemaRef ds:uri="b04049bb-87df-46c8-838a-81d5f1995d9a"/>
    <ds:schemaRef ds:uri="http://purl.org/dc/dcmitype/"/>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term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8A930687-51F2-44C8-9CE6-D1B3D6E17522}">
  <ds:schemaRefs>
    <ds:schemaRef ds:uri="http://schemas.microsoft.com/sharepoint/v3/contenttype/forms"/>
  </ds:schemaRefs>
</ds:datastoreItem>
</file>

<file path=customXml/itemProps3.xml><?xml version="1.0" encoding="utf-8"?>
<ds:datastoreItem xmlns:ds="http://schemas.openxmlformats.org/officeDocument/2006/customXml" ds:itemID="{F0FEEE10-46B8-4BF4-89F9-B51E42733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4049bb-87df-46c8-838a-81d5f1995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0</TotalTime>
  <Words>1922</Words>
  <Application>Microsoft Office PowerPoint</Application>
  <PresentationFormat>Widescreen</PresentationFormat>
  <Paragraphs>115</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SimSun</vt:lpstr>
      <vt:lpstr>SimSun</vt:lpstr>
      <vt:lpstr>Arial</vt:lpstr>
      <vt:lpstr>Calibri</vt:lpstr>
      <vt:lpstr>Calibri Light</vt:lpstr>
      <vt:lpstr>Corbel</vt:lpstr>
      <vt:lpstr>Courier New</vt:lpstr>
      <vt:lpstr>Times New Roman</vt:lpstr>
      <vt:lpstr>Wingdings</vt:lpstr>
      <vt:lpstr>Office Theme</vt:lpstr>
      <vt:lpstr>从评价中获得的经验教训：   </vt:lpstr>
      <vt:lpstr>反思</vt:lpstr>
      <vt:lpstr>方法</vt:lpstr>
      <vt:lpstr>经验教训一览表 </vt:lpstr>
      <vt:lpstr>经验教训 1.</vt:lpstr>
      <vt:lpstr>经验教训 2.</vt:lpstr>
      <vt:lpstr>经验教训 3. </vt:lpstr>
      <vt:lpstr>经验教训 4. </vt:lpstr>
      <vt:lpstr>经验教训 5. </vt:lpstr>
      <vt:lpstr>经验教训 6.</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2020-05-15T00:35:42Z</dcterms:created>
  <dcterms:modified xsi:type="dcterms:W3CDTF">2020-10-06T23:04:35Z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0x01010051E12C52A7D9FF4B8CD538B852EAB717</vt:lpwstr>
  </property>
</Properties>
</file>